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58" r:id="rId4"/>
    <p:sldId id="260" r:id="rId5"/>
    <p:sldId id="261"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snapToGrid="0">
      <p:cViewPr varScale="1">
        <p:scale>
          <a:sx n="92" d="100"/>
          <a:sy n="92" d="100"/>
        </p:scale>
        <p:origin x="-2094"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91665AE-A0D6-4CCF-8509-554AE59E29E9}" type="datetimeFigureOut">
              <a:rPr lang="en-US" smtClean="0"/>
              <a:t>1/5/2014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6160512-1040-47BF-A2F9-F1556DEE3302}" type="slidenum">
              <a:rPr lang="en-US" smtClean="0"/>
              <a:t>‹#›</a:t>
            </a:fld>
            <a:endParaRPr lang="en-US"/>
          </a:p>
        </p:txBody>
      </p:sp>
    </p:spTree>
    <p:extLst>
      <p:ext uri="{BB962C8B-B14F-4D97-AF65-F5344CB8AC3E}">
        <p14:creationId xmlns:p14="http://schemas.microsoft.com/office/powerpoint/2010/main" val="5001713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B62171A-7274-40FA-AAE7-24467C6FE238}" type="datetime1">
              <a:rPr lang="en-US" smtClean="0"/>
              <a:t>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B0F7E5-BCBA-408E-A77D-91C1B4B9C289}" type="slidenum">
              <a:rPr lang="en-US" smtClean="0"/>
              <a:t>‹#›</a:t>
            </a:fld>
            <a:endParaRPr lang="en-US"/>
          </a:p>
        </p:txBody>
      </p:sp>
    </p:spTree>
    <p:extLst>
      <p:ext uri="{BB962C8B-B14F-4D97-AF65-F5344CB8AC3E}">
        <p14:creationId xmlns:p14="http://schemas.microsoft.com/office/powerpoint/2010/main" val="12795803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577E48-533D-4C87-96B7-0FB78C0B71D8}" type="datetime1">
              <a:rPr lang="en-US" smtClean="0"/>
              <a:t>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B0F7E5-BCBA-408E-A77D-91C1B4B9C289}" type="slidenum">
              <a:rPr lang="en-US" smtClean="0"/>
              <a:t>‹#›</a:t>
            </a:fld>
            <a:endParaRPr lang="en-US"/>
          </a:p>
        </p:txBody>
      </p:sp>
    </p:spTree>
    <p:extLst>
      <p:ext uri="{BB962C8B-B14F-4D97-AF65-F5344CB8AC3E}">
        <p14:creationId xmlns:p14="http://schemas.microsoft.com/office/powerpoint/2010/main" val="2746272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03ABBF-6309-4E28-A57F-C25044EE4619}" type="datetime1">
              <a:rPr lang="en-US" smtClean="0"/>
              <a:t>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B0F7E5-BCBA-408E-A77D-91C1B4B9C289}" type="slidenum">
              <a:rPr lang="en-US" smtClean="0"/>
              <a:t>‹#›</a:t>
            </a:fld>
            <a:endParaRPr lang="en-US"/>
          </a:p>
        </p:txBody>
      </p:sp>
    </p:spTree>
    <p:extLst>
      <p:ext uri="{BB962C8B-B14F-4D97-AF65-F5344CB8AC3E}">
        <p14:creationId xmlns:p14="http://schemas.microsoft.com/office/powerpoint/2010/main" val="4161491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DAFFCA-83EB-4D53-AF00-6A960C2CE639}" type="datetime1">
              <a:rPr lang="en-US" smtClean="0"/>
              <a:t>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B0F7E5-BCBA-408E-A77D-91C1B4B9C289}" type="slidenum">
              <a:rPr lang="en-US" smtClean="0"/>
              <a:t>‹#›</a:t>
            </a:fld>
            <a:endParaRPr lang="en-US"/>
          </a:p>
        </p:txBody>
      </p:sp>
    </p:spTree>
    <p:extLst>
      <p:ext uri="{BB962C8B-B14F-4D97-AF65-F5344CB8AC3E}">
        <p14:creationId xmlns:p14="http://schemas.microsoft.com/office/powerpoint/2010/main" val="19625522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DBA5CD-28F3-4BA6-90FD-FA88E94B2A4B}" type="datetime1">
              <a:rPr lang="en-US" smtClean="0"/>
              <a:t>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B0F7E5-BCBA-408E-A77D-91C1B4B9C289}" type="slidenum">
              <a:rPr lang="en-US" smtClean="0"/>
              <a:t>‹#›</a:t>
            </a:fld>
            <a:endParaRPr lang="en-US"/>
          </a:p>
        </p:txBody>
      </p:sp>
    </p:spTree>
    <p:extLst>
      <p:ext uri="{BB962C8B-B14F-4D97-AF65-F5344CB8AC3E}">
        <p14:creationId xmlns:p14="http://schemas.microsoft.com/office/powerpoint/2010/main" val="37123667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7522766-8E1F-468F-8991-A6F6531784AF}" type="datetime1">
              <a:rPr lang="en-US" smtClean="0"/>
              <a:t>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B0F7E5-BCBA-408E-A77D-91C1B4B9C289}" type="slidenum">
              <a:rPr lang="en-US" smtClean="0"/>
              <a:t>‹#›</a:t>
            </a:fld>
            <a:endParaRPr lang="en-US"/>
          </a:p>
        </p:txBody>
      </p:sp>
    </p:spTree>
    <p:extLst>
      <p:ext uri="{BB962C8B-B14F-4D97-AF65-F5344CB8AC3E}">
        <p14:creationId xmlns:p14="http://schemas.microsoft.com/office/powerpoint/2010/main" val="22711751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12AF96C-D8F5-4CAC-A770-C9611C8109E3}" type="datetime1">
              <a:rPr lang="en-US" smtClean="0"/>
              <a:t>1/5/2014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B0F7E5-BCBA-408E-A77D-91C1B4B9C289}" type="slidenum">
              <a:rPr lang="en-US" smtClean="0"/>
              <a:t>‹#›</a:t>
            </a:fld>
            <a:endParaRPr lang="en-US"/>
          </a:p>
        </p:txBody>
      </p:sp>
    </p:spTree>
    <p:extLst>
      <p:ext uri="{BB962C8B-B14F-4D97-AF65-F5344CB8AC3E}">
        <p14:creationId xmlns:p14="http://schemas.microsoft.com/office/powerpoint/2010/main" val="13313284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DC6F3E1-9E03-4A32-8E52-3B63A924F65C}" type="datetime1">
              <a:rPr lang="en-US" smtClean="0"/>
              <a:t>1/5/2014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B0F7E5-BCBA-408E-A77D-91C1B4B9C289}" type="slidenum">
              <a:rPr lang="en-US" smtClean="0"/>
              <a:t>‹#›</a:t>
            </a:fld>
            <a:endParaRPr lang="en-US"/>
          </a:p>
        </p:txBody>
      </p:sp>
    </p:spTree>
    <p:extLst>
      <p:ext uri="{BB962C8B-B14F-4D97-AF65-F5344CB8AC3E}">
        <p14:creationId xmlns:p14="http://schemas.microsoft.com/office/powerpoint/2010/main" val="3007056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92C1AE-CB3A-4E23-BEEE-DDBAD4F5E64C}" type="datetime1">
              <a:rPr lang="en-US" smtClean="0"/>
              <a:t>1/5/2014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BB0F7E5-BCBA-408E-A77D-91C1B4B9C289}" type="slidenum">
              <a:rPr lang="en-US" smtClean="0"/>
              <a:t>‹#›</a:t>
            </a:fld>
            <a:endParaRPr lang="en-US"/>
          </a:p>
        </p:txBody>
      </p:sp>
    </p:spTree>
    <p:extLst>
      <p:ext uri="{BB962C8B-B14F-4D97-AF65-F5344CB8AC3E}">
        <p14:creationId xmlns:p14="http://schemas.microsoft.com/office/powerpoint/2010/main" val="310002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1A85A1-40C5-49AA-B280-707020710ADF}" type="datetime1">
              <a:rPr lang="en-US" smtClean="0"/>
              <a:t>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B0F7E5-BCBA-408E-A77D-91C1B4B9C289}" type="slidenum">
              <a:rPr lang="en-US" smtClean="0"/>
              <a:t>‹#›</a:t>
            </a:fld>
            <a:endParaRPr lang="en-US"/>
          </a:p>
        </p:txBody>
      </p:sp>
    </p:spTree>
    <p:extLst>
      <p:ext uri="{BB962C8B-B14F-4D97-AF65-F5344CB8AC3E}">
        <p14:creationId xmlns:p14="http://schemas.microsoft.com/office/powerpoint/2010/main" val="33897775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18C0EA-204B-4FE5-A0BC-75ABDBA3801D}" type="datetime1">
              <a:rPr lang="en-US" smtClean="0"/>
              <a:t>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B0F7E5-BCBA-408E-A77D-91C1B4B9C289}" type="slidenum">
              <a:rPr lang="en-US" smtClean="0"/>
              <a:t>‹#›</a:t>
            </a:fld>
            <a:endParaRPr lang="en-US"/>
          </a:p>
        </p:txBody>
      </p:sp>
    </p:spTree>
    <p:extLst>
      <p:ext uri="{BB962C8B-B14F-4D97-AF65-F5344CB8AC3E}">
        <p14:creationId xmlns:p14="http://schemas.microsoft.com/office/powerpoint/2010/main" val="31105543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40C821-5C8F-46FF-9C20-CD93725328EF}" type="datetime1">
              <a:rPr lang="en-US" smtClean="0"/>
              <a:t>1/5/2014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B0F7E5-BCBA-408E-A77D-91C1B4B9C289}" type="slidenum">
              <a:rPr lang="en-US" smtClean="0"/>
              <a:t>‹#›</a:t>
            </a:fld>
            <a:endParaRPr lang="en-US"/>
          </a:p>
        </p:txBody>
      </p:sp>
    </p:spTree>
    <p:extLst>
      <p:ext uri="{BB962C8B-B14F-4D97-AF65-F5344CB8AC3E}">
        <p14:creationId xmlns:p14="http://schemas.microsoft.com/office/powerpoint/2010/main" val="9089958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Designing Streamable XPath Expressions</a:t>
            </a:r>
            <a:endParaRPr lang="en-US" dirty="0"/>
          </a:p>
        </p:txBody>
      </p:sp>
      <p:sp>
        <p:nvSpPr>
          <p:cNvPr id="3" name="Subtitle 2"/>
          <p:cNvSpPr>
            <a:spLocks noGrp="1"/>
          </p:cNvSpPr>
          <p:nvPr>
            <p:ph type="subTitle" idx="1"/>
          </p:nvPr>
        </p:nvSpPr>
        <p:spPr>
          <a:xfrm>
            <a:off x="6629400" y="5791200"/>
            <a:ext cx="2514600" cy="609600"/>
          </a:xfrm>
        </p:spPr>
        <p:txBody>
          <a:bodyPr>
            <a:normAutofit fontScale="62500" lnSpcReduction="20000"/>
          </a:bodyPr>
          <a:lstStyle/>
          <a:p>
            <a:r>
              <a:rPr lang="en-US" dirty="0" smtClean="0"/>
              <a:t>Roger L. Costello</a:t>
            </a:r>
            <a:br>
              <a:rPr lang="en-US" dirty="0" smtClean="0"/>
            </a:br>
            <a:r>
              <a:rPr lang="en-US" dirty="0" smtClean="0"/>
              <a:t>January 5, 2014</a:t>
            </a:r>
            <a:endParaRPr lang="en-US" dirty="0"/>
          </a:p>
        </p:txBody>
      </p:sp>
      <p:sp>
        <p:nvSpPr>
          <p:cNvPr id="4" name="Slide Number Placeholder 3"/>
          <p:cNvSpPr>
            <a:spLocks noGrp="1"/>
          </p:cNvSpPr>
          <p:nvPr>
            <p:ph type="sldNum" sz="quarter" idx="12"/>
          </p:nvPr>
        </p:nvSpPr>
        <p:spPr/>
        <p:txBody>
          <a:bodyPr/>
          <a:lstStyle/>
          <a:p>
            <a:fld id="{5BB0F7E5-BCBA-408E-A77D-91C1B4B9C289}" type="slidenum">
              <a:rPr lang="en-US" smtClean="0"/>
              <a:t>1</a:t>
            </a:fld>
            <a:endParaRPr lang="en-US"/>
          </a:p>
        </p:txBody>
      </p:sp>
    </p:spTree>
    <p:extLst>
      <p:ext uri="{BB962C8B-B14F-4D97-AF65-F5344CB8AC3E}">
        <p14:creationId xmlns:p14="http://schemas.microsoft.com/office/powerpoint/2010/main" val="27614584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Acknowledgement</a:t>
            </a:r>
            <a:endParaRPr lang="en-US" dirty="0"/>
          </a:p>
        </p:txBody>
      </p:sp>
      <p:sp>
        <p:nvSpPr>
          <p:cNvPr id="3" name="Content Placeholder 2"/>
          <p:cNvSpPr>
            <a:spLocks noGrp="1"/>
          </p:cNvSpPr>
          <p:nvPr>
            <p:ph idx="1"/>
          </p:nvPr>
        </p:nvSpPr>
        <p:spPr/>
        <p:txBody>
          <a:bodyPr/>
          <a:lstStyle/>
          <a:p>
            <a:r>
              <a:rPr lang="en-US" dirty="0" smtClean="0"/>
              <a:t>The example shown in the following slides comes from the XSLT 3.0 specification.</a:t>
            </a:r>
            <a:endParaRPr lang="en-US" dirty="0"/>
          </a:p>
        </p:txBody>
      </p:sp>
      <p:sp>
        <p:nvSpPr>
          <p:cNvPr id="4" name="Slide Number Placeholder 3"/>
          <p:cNvSpPr>
            <a:spLocks noGrp="1"/>
          </p:cNvSpPr>
          <p:nvPr>
            <p:ph type="sldNum" sz="quarter" idx="12"/>
          </p:nvPr>
        </p:nvSpPr>
        <p:spPr/>
        <p:txBody>
          <a:bodyPr/>
          <a:lstStyle/>
          <a:p>
            <a:fld id="{5BB0F7E5-BCBA-408E-A77D-91C1B4B9C289}" type="slidenum">
              <a:rPr lang="en-US" smtClean="0"/>
              <a:t>2</a:t>
            </a:fld>
            <a:endParaRPr lang="en-US"/>
          </a:p>
        </p:txBody>
      </p:sp>
    </p:spTree>
    <p:extLst>
      <p:ext uri="{BB962C8B-B14F-4D97-AF65-F5344CB8AC3E}">
        <p14:creationId xmlns:p14="http://schemas.microsoft.com/office/powerpoint/2010/main" val="18642823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Count the &lt;head&gt; elements</a:t>
            </a:r>
            <a:endParaRPr lang="en-US" dirty="0"/>
          </a:p>
        </p:txBody>
      </p:sp>
      <p:sp>
        <p:nvSpPr>
          <p:cNvPr id="3" name="Content Placeholder 2"/>
          <p:cNvSpPr>
            <a:spLocks noGrp="1"/>
          </p:cNvSpPr>
          <p:nvPr>
            <p:ph idx="1"/>
          </p:nvPr>
        </p:nvSpPr>
        <p:spPr>
          <a:xfrm>
            <a:off x="609600" y="1447800"/>
            <a:ext cx="8229600" cy="2481943"/>
          </a:xfrm>
        </p:spPr>
        <p:txBody>
          <a:bodyPr>
            <a:normAutofit fontScale="70000" lnSpcReduction="20000"/>
          </a:bodyPr>
          <a:lstStyle/>
          <a:p>
            <a:r>
              <a:rPr lang="en-US" dirty="0" smtClean="0"/>
              <a:t>Suppose an XML document contains a bunch of &lt;section&gt; elements. Every &lt;section&gt; element has a child &lt;head&gt; element.  You are to create an XPath expression to count the &lt;head&gt; elements that are within the &lt;section&gt; elements.</a:t>
            </a:r>
          </a:p>
          <a:p>
            <a:r>
              <a:rPr lang="en-US" dirty="0" smtClean="0"/>
              <a:t>A &lt;section&gt; element may contain a child &lt;section&gt; element (in addition to its child &lt;head&gt; element).</a:t>
            </a:r>
          </a:p>
          <a:p>
            <a:r>
              <a:rPr lang="en-US" dirty="0" smtClean="0"/>
              <a:t>Here is a sample XML document: </a:t>
            </a:r>
            <a:endParaRPr lang="en-US" dirty="0"/>
          </a:p>
        </p:txBody>
      </p:sp>
      <p:sp>
        <p:nvSpPr>
          <p:cNvPr id="4" name="Rectangle 3"/>
          <p:cNvSpPr>
            <a:spLocks noChangeArrowheads="1"/>
          </p:cNvSpPr>
          <p:nvPr/>
        </p:nvSpPr>
        <p:spPr bwMode="auto">
          <a:xfrm>
            <a:off x="1752600" y="3732074"/>
            <a:ext cx="2949575" cy="1754326"/>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Aft>
                <a:spcPts val="600"/>
              </a:spcAft>
              <a:buClr>
                <a:schemeClr val="tx2"/>
              </a:buClr>
              <a:buSzPct val="120000"/>
              <a:buFont typeface="Wingdings" pitchFamily="2" charset="2"/>
              <a:buChar char="§"/>
              <a:defRPr sz="2000" b="1">
                <a:solidFill>
                  <a:schemeClr val="tx1"/>
                </a:solidFill>
                <a:latin typeface="Arial" charset="0"/>
                <a:cs typeface="Arial" charset="0"/>
              </a:defRPr>
            </a:lvl1pPr>
            <a:lvl2pPr marL="742950" indent="-285750" eaLnBrk="0" hangingPunct="0">
              <a:spcAft>
                <a:spcPts val="600"/>
              </a:spcAft>
              <a:buClr>
                <a:schemeClr val="tx2"/>
              </a:buClr>
              <a:buFont typeface="Arial" charset="0"/>
              <a:buChar char="–"/>
              <a:defRPr sz="2000">
                <a:solidFill>
                  <a:schemeClr val="tx1"/>
                </a:solidFill>
                <a:latin typeface="Arial" charset="0"/>
                <a:cs typeface="Arial" charset="0"/>
              </a:defRPr>
            </a:lvl2pPr>
            <a:lvl3pPr marL="1143000" indent="-228600" eaLnBrk="0" hangingPunct="0">
              <a:spcAft>
                <a:spcPts val="600"/>
              </a:spcAft>
              <a:buClr>
                <a:schemeClr val="tx2"/>
              </a:buClr>
              <a:buSzPct val="110000"/>
              <a:buFont typeface="Wingdings" pitchFamily="2" charset="2"/>
              <a:buChar char="§"/>
              <a:defRPr>
                <a:solidFill>
                  <a:schemeClr val="tx1"/>
                </a:solidFill>
                <a:latin typeface="Arial" charset="0"/>
                <a:cs typeface="Arial" charset="0"/>
              </a:defRPr>
            </a:lvl3pPr>
            <a:lvl4pPr marL="1600200" indent="-228600" eaLnBrk="0" hangingPunct="0">
              <a:spcAft>
                <a:spcPts val="600"/>
              </a:spcAft>
              <a:buClr>
                <a:schemeClr val="tx2"/>
              </a:buClr>
              <a:buFont typeface="Arial" charset="0"/>
              <a:buChar char="–"/>
              <a:defRPr>
                <a:solidFill>
                  <a:schemeClr val="tx1"/>
                </a:solidFill>
                <a:latin typeface="Arial" charset="0"/>
                <a:cs typeface="Arial" charset="0"/>
              </a:defRPr>
            </a:lvl4pPr>
            <a:lvl5pPr marL="2057400" indent="-228600" eaLnBrk="0" hangingPunct="0">
              <a:spcAft>
                <a:spcPts val="600"/>
              </a:spcAft>
              <a:buClr>
                <a:schemeClr val="tx2"/>
              </a:buClr>
              <a:buSzPct val="60000"/>
              <a:buFont typeface="Wingdings" pitchFamily="2" charset="2"/>
              <a:buChar char="q"/>
              <a:defRPr>
                <a:solidFill>
                  <a:schemeClr val="tx1"/>
                </a:solidFill>
                <a:latin typeface="Arial" charset="0"/>
                <a:cs typeface="Arial" charset="0"/>
              </a:defRPr>
            </a:lvl5pPr>
            <a:lvl6pPr marL="2514600" indent="-228600" defTabSz="457200" eaLnBrk="0" fontAlgn="base" hangingPunct="0">
              <a:spcBef>
                <a:spcPct val="0"/>
              </a:spcBef>
              <a:spcAft>
                <a:spcPts val="600"/>
              </a:spcAft>
              <a:buClr>
                <a:schemeClr val="tx2"/>
              </a:buClr>
              <a:buSzPct val="60000"/>
              <a:buFont typeface="Wingdings" pitchFamily="2" charset="2"/>
              <a:buChar char="q"/>
              <a:defRPr>
                <a:solidFill>
                  <a:schemeClr val="tx1"/>
                </a:solidFill>
                <a:latin typeface="Arial" charset="0"/>
                <a:cs typeface="Arial" charset="0"/>
              </a:defRPr>
            </a:lvl6pPr>
            <a:lvl7pPr marL="2971800" indent="-228600" defTabSz="457200" eaLnBrk="0" fontAlgn="base" hangingPunct="0">
              <a:spcBef>
                <a:spcPct val="0"/>
              </a:spcBef>
              <a:spcAft>
                <a:spcPts val="600"/>
              </a:spcAft>
              <a:buClr>
                <a:schemeClr val="tx2"/>
              </a:buClr>
              <a:buSzPct val="60000"/>
              <a:buFont typeface="Wingdings" pitchFamily="2" charset="2"/>
              <a:buChar char="q"/>
              <a:defRPr>
                <a:solidFill>
                  <a:schemeClr val="tx1"/>
                </a:solidFill>
                <a:latin typeface="Arial" charset="0"/>
                <a:cs typeface="Arial" charset="0"/>
              </a:defRPr>
            </a:lvl7pPr>
            <a:lvl8pPr marL="3429000" indent="-228600" defTabSz="457200" eaLnBrk="0" fontAlgn="base" hangingPunct="0">
              <a:spcBef>
                <a:spcPct val="0"/>
              </a:spcBef>
              <a:spcAft>
                <a:spcPts val="600"/>
              </a:spcAft>
              <a:buClr>
                <a:schemeClr val="tx2"/>
              </a:buClr>
              <a:buSzPct val="60000"/>
              <a:buFont typeface="Wingdings" pitchFamily="2" charset="2"/>
              <a:buChar char="q"/>
              <a:defRPr>
                <a:solidFill>
                  <a:schemeClr val="tx1"/>
                </a:solidFill>
                <a:latin typeface="Arial" charset="0"/>
                <a:cs typeface="Arial" charset="0"/>
              </a:defRPr>
            </a:lvl8pPr>
            <a:lvl9pPr marL="3886200" indent="-228600" defTabSz="457200" eaLnBrk="0" fontAlgn="base" hangingPunct="0">
              <a:spcBef>
                <a:spcPct val="0"/>
              </a:spcBef>
              <a:spcAft>
                <a:spcPts val="600"/>
              </a:spcAft>
              <a:buClr>
                <a:schemeClr val="tx2"/>
              </a:buClr>
              <a:buSzPct val="60000"/>
              <a:buFont typeface="Wingdings" pitchFamily="2" charset="2"/>
              <a:buChar char="q"/>
              <a:defRPr>
                <a:solidFill>
                  <a:schemeClr val="tx1"/>
                </a:solidFill>
                <a:latin typeface="Arial" charset="0"/>
                <a:cs typeface="Arial" charset="0"/>
              </a:defRPr>
            </a:lvl9pPr>
          </a:lstStyle>
          <a:p>
            <a:pPr eaLnBrk="1" hangingPunct="1">
              <a:spcAft>
                <a:spcPct val="0"/>
              </a:spcAft>
              <a:buClrTx/>
              <a:buSzTx/>
              <a:buFontTx/>
              <a:buNone/>
            </a:pPr>
            <a:r>
              <a:rPr lang="en-US" altLang="en-US" sz="1800" b="0" dirty="0" smtClean="0"/>
              <a:t>&lt;section&gt;</a:t>
            </a:r>
          </a:p>
          <a:p>
            <a:pPr eaLnBrk="1" hangingPunct="1">
              <a:spcAft>
                <a:spcPct val="0"/>
              </a:spcAft>
              <a:buClrTx/>
              <a:buSzTx/>
              <a:buFontTx/>
              <a:buNone/>
            </a:pPr>
            <a:r>
              <a:rPr lang="en-US" altLang="en-US" sz="1800" b="0" dirty="0"/>
              <a:t> </a:t>
            </a:r>
            <a:r>
              <a:rPr lang="en-US" altLang="en-US" sz="1800" b="0" dirty="0" smtClean="0"/>
              <a:t>     &lt;section&gt;</a:t>
            </a:r>
          </a:p>
          <a:p>
            <a:pPr eaLnBrk="1" hangingPunct="1">
              <a:spcAft>
                <a:spcPct val="0"/>
              </a:spcAft>
              <a:buClrTx/>
              <a:buSzTx/>
              <a:buFontTx/>
              <a:buNone/>
            </a:pPr>
            <a:r>
              <a:rPr lang="en-US" altLang="en-US" sz="1800" b="0" dirty="0"/>
              <a:t> </a:t>
            </a:r>
            <a:r>
              <a:rPr lang="en-US" altLang="en-US" sz="1800" b="0" dirty="0" smtClean="0"/>
              <a:t>           &lt;head&gt;…&lt;/head&gt;</a:t>
            </a:r>
          </a:p>
          <a:p>
            <a:pPr eaLnBrk="1" hangingPunct="1">
              <a:spcAft>
                <a:spcPct val="0"/>
              </a:spcAft>
              <a:buClrTx/>
              <a:buSzTx/>
              <a:buFontTx/>
              <a:buNone/>
            </a:pPr>
            <a:r>
              <a:rPr lang="en-US" altLang="en-US" sz="1800" b="0" dirty="0"/>
              <a:t> </a:t>
            </a:r>
            <a:r>
              <a:rPr lang="en-US" altLang="en-US" sz="1800" b="0" dirty="0" smtClean="0"/>
              <a:t>     &lt;/section&gt;</a:t>
            </a:r>
          </a:p>
          <a:p>
            <a:pPr eaLnBrk="1" hangingPunct="1">
              <a:spcAft>
                <a:spcPct val="0"/>
              </a:spcAft>
              <a:buClrTx/>
              <a:buSzTx/>
              <a:buFontTx/>
              <a:buNone/>
            </a:pPr>
            <a:r>
              <a:rPr lang="en-US" altLang="en-US" sz="1800" b="0" dirty="0"/>
              <a:t> </a:t>
            </a:r>
            <a:r>
              <a:rPr lang="en-US" altLang="en-US" sz="1800" b="0" dirty="0" smtClean="0"/>
              <a:t>     &lt;head&gt;…&lt;/head&gt;</a:t>
            </a:r>
          </a:p>
          <a:p>
            <a:pPr eaLnBrk="1" hangingPunct="1">
              <a:spcAft>
                <a:spcPct val="0"/>
              </a:spcAft>
              <a:buClrTx/>
              <a:buSzTx/>
              <a:buFontTx/>
              <a:buNone/>
            </a:pPr>
            <a:r>
              <a:rPr lang="en-US" altLang="en-US" sz="1800" b="0" dirty="0" smtClean="0"/>
              <a:t>&lt;/section&gt;</a:t>
            </a:r>
            <a:endParaRPr lang="en-US" altLang="en-US" sz="1800" b="0" dirty="0"/>
          </a:p>
        </p:txBody>
      </p:sp>
      <p:sp>
        <p:nvSpPr>
          <p:cNvPr id="7" name="Slide Number Placeholder 6"/>
          <p:cNvSpPr>
            <a:spLocks noGrp="1"/>
          </p:cNvSpPr>
          <p:nvPr>
            <p:ph type="sldNum" sz="quarter" idx="12"/>
          </p:nvPr>
        </p:nvSpPr>
        <p:spPr/>
        <p:txBody>
          <a:bodyPr/>
          <a:lstStyle/>
          <a:p>
            <a:fld id="{5BB0F7E5-BCBA-408E-A77D-91C1B4B9C289}" type="slidenum">
              <a:rPr lang="en-US" smtClean="0"/>
              <a:t>3</a:t>
            </a:fld>
            <a:endParaRPr lang="en-US"/>
          </a:p>
        </p:txBody>
      </p:sp>
      <p:sp>
        <p:nvSpPr>
          <p:cNvPr id="8" name="Content Placeholder 2"/>
          <p:cNvSpPr txBox="1">
            <a:spLocks/>
          </p:cNvSpPr>
          <p:nvPr/>
        </p:nvSpPr>
        <p:spPr>
          <a:xfrm>
            <a:off x="609600" y="5671457"/>
            <a:ext cx="8229600" cy="957943"/>
          </a:xfrm>
          <a:prstGeom prst="rect">
            <a:avLst/>
          </a:prstGeom>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smtClean="0"/>
              <a:t>You are to design the XPath so that it can be used in a streaming program: you are to design a streamable XPath expression!</a:t>
            </a:r>
            <a:endParaRPr lang="en-US" dirty="0"/>
          </a:p>
        </p:txBody>
      </p:sp>
      <p:sp>
        <p:nvSpPr>
          <p:cNvPr id="9" name="TextBox 8"/>
          <p:cNvSpPr txBox="1"/>
          <p:nvPr/>
        </p:nvSpPr>
        <p:spPr>
          <a:xfrm>
            <a:off x="4844143" y="4270683"/>
            <a:ext cx="2810385" cy="338554"/>
          </a:xfrm>
          <a:prstGeom prst="rect">
            <a:avLst/>
          </a:prstGeom>
          <a:noFill/>
        </p:spPr>
        <p:txBody>
          <a:bodyPr wrap="none" rtlCol="0">
            <a:spAutoFit/>
          </a:bodyPr>
          <a:lstStyle/>
          <a:p>
            <a:pPr>
              <a:spcAft>
                <a:spcPts val="600"/>
              </a:spcAft>
            </a:pPr>
            <a:r>
              <a:rPr lang="en-US" sz="1600" dirty="0" smtClean="0">
                <a:ea typeface="Verdana" pitchFamily="34" charset="0"/>
                <a:cs typeface="Verdana" pitchFamily="34" charset="0"/>
              </a:rPr>
              <a:t>count(</a:t>
            </a:r>
            <a:r>
              <a:rPr lang="en-US" sz="1600" i="1" dirty="0" smtClean="0">
                <a:ea typeface="Verdana" pitchFamily="34" charset="0"/>
                <a:cs typeface="Verdana" pitchFamily="34" charset="0"/>
              </a:rPr>
              <a:t>xpath</a:t>
            </a:r>
            <a:r>
              <a:rPr lang="en-US" sz="1600" dirty="0" smtClean="0">
                <a:ea typeface="Verdana" pitchFamily="34" charset="0"/>
                <a:cs typeface="Verdana" pitchFamily="34" charset="0"/>
              </a:rPr>
              <a:t>) should return 2.</a:t>
            </a:r>
            <a:endParaRPr lang="en-US" sz="1600" dirty="0">
              <a:ea typeface="Verdana" pitchFamily="34" charset="0"/>
              <a:cs typeface="Verdana" pitchFamily="34" charset="0"/>
            </a:endParaRPr>
          </a:p>
        </p:txBody>
      </p:sp>
    </p:spTree>
    <p:extLst>
      <p:ext uri="{BB962C8B-B14F-4D97-AF65-F5344CB8AC3E}">
        <p14:creationId xmlns:p14="http://schemas.microsoft.com/office/powerpoint/2010/main" val="37154176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Not a streamable XPath expression</a:t>
            </a:r>
            <a:endParaRPr lang="en-US" dirty="0"/>
          </a:p>
        </p:txBody>
      </p:sp>
      <p:sp>
        <p:nvSpPr>
          <p:cNvPr id="3" name="Content Placeholder 2"/>
          <p:cNvSpPr>
            <a:spLocks noGrp="1"/>
          </p:cNvSpPr>
          <p:nvPr>
            <p:ph idx="1"/>
          </p:nvPr>
        </p:nvSpPr>
        <p:spPr>
          <a:xfrm>
            <a:off x="457200" y="1676401"/>
            <a:ext cx="8229600" cy="1600199"/>
          </a:xfrm>
        </p:spPr>
        <p:txBody>
          <a:bodyPr>
            <a:normAutofit fontScale="85000" lnSpcReduction="10000"/>
          </a:bodyPr>
          <a:lstStyle/>
          <a:p>
            <a:r>
              <a:rPr lang="en-US" dirty="0" smtClean="0"/>
              <a:t>This </a:t>
            </a:r>
            <a:r>
              <a:rPr lang="en-US" altLang="en-US" dirty="0" smtClean="0">
                <a:cs typeface="Arial" charset="0"/>
              </a:rPr>
              <a:t>XPath is not streamable: count(//section/head)</a:t>
            </a:r>
          </a:p>
          <a:p>
            <a:r>
              <a:rPr lang="en-US" dirty="0" smtClean="0"/>
              <a:t>Let’s see why.</a:t>
            </a:r>
          </a:p>
          <a:p>
            <a:r>
              <a:rPr lang="en-US" dirty="0" smtClean="0"/>
              <a:t>Consider our sample XML document:</a:t>
            </a:r>
            <a:endParaRPr lang="en-US" dirty="0"/>
          </a:p>
        </p:txBody>
      </p:sp>
      <p:sp>
        <p:nvSpPr>
          <p:cNvPr id="4" name="Slide Number Placeholder 3"/>
          <p:cNvSpPr>
            <a:spLocks noGrp="1"/>
          </p:cNvSpPr>
          <p:nvPr>
            <p:ph type="sldNum" sz="quarter" idx="12"/>
          </p:nvPr>
        </p:nvSpPr>
        <p:spPr/>
        <p:txBody>
          <a:bodyPr/>
          <a:lstStyle/>
          <a:p>
            <a:fld id="{5BB0F7E5-BCBA-408E-A77D-91C1B4B9C289}" type="slidenum">
              <a:rPr lang="en-US" smtClean="0"/>
              <a:t>4</a:t>
            </a:fld>
            <a:endParaRPr lang="en-US"/>
          </a:p>
        </p:txBody>
      </p:sp>
      <p:sp>
        <p:nvSpPr>
          <p:cNvPr id="5" name="Rectangle 4"/>
          <p:cNvSpPr>
            <a:spLocks noChangeArrowheads="1"/>
          </p:cNvSpPr>
          <p:nvPr/>
        </p:nvSpPr>
        <p:spPr bwMode="auto">
          <a:xfrm>
            <a:off x="1524000" y="3352800"/>
            <a:ext cx="2949575" cy="1754326"/>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Aft>
                <a:spcPts val="600"/>
              </a:spcAft>
              <a:buClr>
                <a:schemeClr val="tx2"/>
              </a:buClr>
              <a:buSzPct val="120000"/>
              <a:buFont typeface="Wingdings" pitchFamily="2" charset="2"/>
              <a:buChar char="§"/>
              <a:defRPr sz="2000" b="1">
                <a:solidFill>
                  <a:schemeClr val="tx1"/>
                </a:solidFill>
                <a:latin typeface="Arial" charset="0"/>
                <a:cs typeface="Arial" charset="0"/>
              </a:defRPr>
            </a:lvl1pPr>
            <a:lvl2pPr marL="742950" indent="-285750" eaLnBrk="0" hangingPunct="0">
              <a:spcAft>
                <a:spcPts val="600"/>
              </a:spcAft>
              <a:buClr>
                <a:schemeClr val="tx2"/>
              </a:buClr>
              <a:buFont typeface="Arial" charset="0"/>
              <a:buChar char="–"/>
              <a:defRPr sz="2000">
                <a:solidFill>
                  <a:schemeClr val="tx1"/>
                </a:solidFill>
                <a:latin typeface="Arial" charset="0"/>
                <a:cs typeface="Arial" charset="0"/>
              </a:defRPr>
            </a:lvl2pPr>
            <a:lvl3pPr marL="1143000" indent="-228600" eaLnBrk="0" hangingPunct="0">
              <a:spcAft>
                <a:spcPts val="600"/>
              </a:spcAft>
              <a:buClr>
                <a:schemeClr val="tx2"/>
              </a:buClr>
              <a:buSzPct val="110000"/>
              <a:buFont typeface="Wingdings" pitchFamily="2" charset="2"/>
              <a:buChar char="§"/>
              <a:defRPr>
                <a:solidFill>
                  <a:schemeClr val="tx1"/>
                </a:solidFill>
                <a:latin typeface="Arial" charset="0"/>
                <a:cs typeface="Arial" charset="0"/>
              </a:defRPr>
            </a:lvl3pPr>
            <a:lvl4pPr marL="1600200" indent="-228600" eaLnBrk="0" hangingPunct="0">
              <a:spcAft>
                <a:spcPts val="600"/>
              </a:spcAft>
              <a:buClr>
                <a:schemeClr val="tx2"/>
              </a:buClr>
              <a:buFont typeface="Arial" charset="0"/>
              <a:buChar char="–"/>
              <a:defRPr>
                <a:solidFill>
                  <a:schemeClr val="tx1"/>
                </a:solidFill>
                <a:latin typeface="Arial" charset="0"/>
                <a:cs typeface="Arial" charset="0"/>
              </a:defRPr>
            </a:lvl4pPr>
            <a:lvl5pPr marL="2057400" indent="-228600" eaLnBrk="0" hangingPunct="0">
              <a:spcAft>
                <a:spcPts val="600"/>
              </a:spcAft>
              <a:buClr>
                <a:schemeClr val="tx2"/>
              </a:buClr>
              <a:buSzPct val="60000"/>
              <a:buFont typeface="Wingdings" pitchFamily="2" charset="2"/>
              <a:buChar char="q"/>
              <a:defRPr>
                <a:solidFill>
                  <a:schemeClr val="tx1"/>
                </a:solidFill>
                <a:latin typeface="Arial" charset="0"/>
                <a:cs typeface="Arial" charset="0"/>
              </a:defRPr>
            </a:lvl5pPr>
            <a:lvl6pPr marL="2514600" indent="-228600" defTabSz="457200" eaLnBrk="0" fontAlgn="base" hangingPunct="0">
              <a:spcBef>
                <a:spcPct val="0"/>
              </a:spcBef>
              <a:spcAft>
                <a:spcPts val="600"/>
              </a:spcAft>
              <a:buClr>
                <a:schemeClr val="tx2"/>
              </a:buClr>
              <a:buSzPct val="60000"/>
              <a:buFont typeface="Wingdings" pitchFamily="2" charset="2"/>
              <a:buChar char="q"/>
              <a:defRPr>
                <a:solidFill>
                  <a:schemeClr val="tx1"/>
                </a:solidFill>
                <a:latin typeface="Arial" charset="0"/>
                <a:cs typeface="Arial" charset="0"/>
              </a:defRPr>
            </a:lvl6pPr>
            <a:lvl7pPr marL="2971800" indent="-228600" defTabSz="457200" eaLnBrk="0" fontAlgn="base" hangingPunct="0">
              <a:spcBef>
                <a:spcPct val="0"/>
              </a:spcBef>
              <a:spcAft>
                <a:spcPts val="600"/>
              </a:spcAft>
              <a:buClr>
                <a:schemeClr val="tx2"/>
              </a:buClr>
              <a:buSzPct val="60000"/>
              <a:buFont typeface="Wingdings" pitchFamily="2" charset="2"/>
              <a:buChar char="q"/>
              <a:defRPr>
                <a:solidFill>
                  <a:schemeClr val="tx1"/>
                </a:solidFill>
                <a:latin typeface="Arial" charset="0"/>
                <a:cs typeface="Arial" charset="0"/>
              </a:defRPr>
            </a:lvl7pPr>
            <a:lvl8pPr marL="3429000" indent="-228600" defTabSz="457200" eaLnBrk="0" fontAlgn="base" hangingPunct="0">
              <a:spcBef>
                <a:spcPct val="0"/>
              </a:spcBef>
              <a:spcAft>
                <a:spcPts val="600"/>
              </a:spcAft>
              <a:buClr>
                <a:schemeClr val="tx2"/>
              </a:buClr>
              <a:buSzPct val="60000"/>
              <a:buFont typeface="Wingdings" pitchFamily="2" charset="2"/>
              <a:buChar char="q"/>
              <a:defRPr>
                <a:solidFill>
                  <a:schemeClr val="tx1"/>
                </a:solidFill>
                <a:latin typeface="Arial" charset="0"/>
                <a:cs typeface="Arial" charset="0"/>
              </a:defRPr>
            </a:lvl8pPr>
            <a:lvl9pPr marL="3886200" indent="-228600" defTabSz="457200" eaLnBrk="0" fontAlgn="base" hangingPunct="0">
              <a:spcBef>
                <a:spcPct val="0"/>
              </a:spcBef>
              <a:spcAft>
                <a:spcPts val="600"/>
              </a:spcAft>
              <a:buClr>
                <a:schemeClr val="tx2"/>
              </a:buClr>
              <a:buSzPct val="60000"/>
              <a:buFont typeface="Wingdings" pitchFamily="2" charset="2"/>
              <a:buChar char="q"/>
              <a:defRPr>
                <a:solidFill>
                  <a:schemeClr val="tx1"/>
                </a:solidFill>
                <a:latin typeface="Arial" charset="0"/>
                <a:cs typeface="Arial" charset="0"/>
              </a:defRPr>
            </a:lvl9pPr>
          </a:lstStyle>
          <a:p>
            <a:pPr eaLnBrk="1" hangingPunct="1">
              <a:spcAft>
                <a:spcPct val="0"/>
              </a:spcAft>
              <a:buClrTx/>
              <a:buSzTx/>
              <a:buFontTx/>
              <a:buNone/>
            </a:pPr>
            <a:r>
              <a:rPr lang="en-US" altLang="en-US" sz="1800" b="0" dirty="0" smtClean="0"/>
              <a:t>&lt;section&gt;</a:t>
            </a:r>
          </a:p>
          <a:p>
            <a:pPr eaLnBrk="1" hangingPunct="1">
              <a:spcAft>
                <a:spcPct val="0"/>
              </a:spcAft>
              <a:buClrTx/>
              <a:buSzTx/>
              <a:buFontTx/>
              <a:buNone/>
            </a:pPr>
            <a:r>
              <a:rPr lang="en-US" altLang="en-US" sz="1800" b="0" dirty="0"/>
              <a:t> </a:t>
            </a:r>
            <a:r>
              <a:rPr lang="en-US" altLang="en-US" sz="1800" b="0" dirty="0" smtClean="0"/>
              <a:t>     &lt;section&gt;</a:t>
            </a:r>
          </a:p>
          <a:p>
            <a:pPr eaLnBrk="1" hangingPunct="1">
              <a:spcAft>
                <a:spcPct val="0"/>
              </a:spcAft>
              <a:buClrTx/>
              <a:buSzTx/>
              <a:buFontTx/>
              <a:buNone/>
            </a:pPr>
            <a:r>
              <a:rPr lang="en-US" altLang="en-US" sz="1800" b="0" dirty="0"/>
              <a:t> </a:t>
            </a:r>
            <a:r>
              <a:rPr lang="en-US" altLang="en-US" sz="1800" b="0" dirty="0" smtClean="0"/>
              <a:t>           &lt;head&gt;…&lt;/head&gt;</a:t>
            </a:r>
          </a:p>
          <a:p>
            <a:pPr eaLnBrk="1" hangingPunct="1">
              <a:spcAft>
                <a:spcPct val="0"/>
              </a:spcAft>
              <a:buClrTx/>
              <a:buSzTx/>
              <a:buFontTx/>
              <a:buNone/>
            </a:pPr>
            <a:r>
              <a:rPr lang="en-US" altLang="en-US" sz="1800" b="0" dirty="0"/>
              <a:t> </a:t>
            </a:r>
            <a:r>
              <a:rPr lang="en-US" altLang="en-US" sz="1800" b="0" dirty="0" smtClean="0"/>
              <a:t>     &lt;/section&gt;</a:t>
            </a:r>
          </a:p>
          <a:p>
            <a:pPr eaLnBrk="1" hangingPunct="1">
              <a:spcAft>
                <a:spcPct val="0"/>
              </a:spcAft>
              <a:buClrTx/>
              <a:buSzTx/>
              <a:buFontTx/>
              <a:buNone/>
            </a:pPr>
            <a:r>
              <a:rPr lang="en-US" altLang="en-US" sz="1800" b="0" dirty="0"/>
              <a:t> </a:t>
            </a:r>
            <a:r>
              <a:rPr lang="en-US" altLang="en-US" sz="1800" b="0" dirty="0" smtClean="0"/>
              <a:t>     &lt;head&gt;…&lt;/head&gt;</a:t>
            </a:r>
          </a:p>
          <a:p>
            <a:pPr eaLnBrk="1" hangingPunct="1">
              <a:spcAft>
                <a:spcPct val="0"/>
              </a:spcAft>
              <a:buClrTx/>
              <a:buSzTx/>
              <a:buFontTx/>
              <a:buNone/>
            </a:pPr>
            <a:r>
              <a:rPr lang="en-US" altLang="en-US" sz="1800" b="0" dirty="0" smtClean="0"/>
              <a:t>&lt;/section&gt;</a:t>
            </a:r>
            <a:endParaRPr lang="en-US" altLang="en-US" sz="1800" b="0" dirty="0"/>
          </a:p>
        </p:txBody>
      </p:sp>
      <p:cxnSp>
        <p:nvCxnSpPr>
          <p:cNvPr id="6" name="Straight Arrow Connector 5"/>
          <p:cNvCxnSpPr/>
          <p:nvPr/>
        </p:nvCxnSpPr>
        <p:spPr>
          <a:xfrm flipH="1">
            <a:off x="2743200" y="3514725"/>
            <a:ext cx="1871664"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 name="TextBox 7"/>
          <p:cNvSpPr txBox="1">
            <a:spLocks noChangeArrowheads="1"/>
          </p:cNvSpPr>
          <p:nvPr/>
        </p:nvSpPr>
        <p:spPr bwMode="auto">
          <a:xfrm>
            <a:off x="4614863" y="3352800"/>
            <a:ext cx="3863975"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spcAft>
                <a:spcPts val="600"/>
              </a:spcAft>
            </a:pPr>
            <a:r>
              <a:rPr lang="en-US" altLang="en-US" sz="1600" dirty="0"/>
              <a:t>This is the first </a:t>
            </a:r>
            <a:r>
              <a:rPr lang="en-US" altLang="en-US" sz="1600" b="1" dirty="0"/>
              <a:t>section</a:t>
            </a:r>
            <a:r>
              <a:rPr lang="en-US" altLang="en-US" sz="1600" dirty="0"/>
              <a:t> element that is fetched. Its </a:t>
            </a:r>
            <a:r>
              <a:rPr lang="en-US" altLang="en-US" sz="1600" b="1" dirty="0"/>
              <a:t>head</a:t>
            </a:r>
            <a:r>
              <a:rPr lang="en-US" altLang="en-US" sz="1600" dirty="0"/>
              <a:t> element is down here</a:t>
            </a:r>
          </a:p>
        </p:txBody>
      </p:sp>
      <p:cxnSp>
        <p:nvCxnSpPr>
          <p:cNvPr id="8" name="Straight Arrow Connector 7"/>
          <p:cNvCxnSpPr/>
          <p:nvPr/>
        </p:nvCxnSpPr>
        <p:spPr>
          <a:xfrm flipH="1">
            <a:off x="3810000" y="3938587"/>
            <a:ext cx="4222750" cy="65246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TextBox 10"/>
          <p:cNvSpPr txBox="1">
            <a:spLocks noChangeArrowheads="1"/>
          </p:cNvSpPr>
          <p:nvPr/>
        </p:nvSpPr>
        <p:spPr bwMode="auto">
          <a:xfrm>
            <a:off x="4745038" y="4591050"/>
            <a:ext cx="4017962"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spcAft>
                <a:spcPts val="600"/>
              </a:spcAft>
            </a:pPr>
            <a:r>
              <a:rPr lang="en-US" altLang="en-US" sz="1600" dirty="0"/>
              <a:t>To fetch the second </a:t>
            </a:r>
            <a:r>
              <a:rPr lang="en-US" altLang="en-US" sz="1600" b="1" dirty="0"/>
              <a:t>section</a:t>
            </a:r>
            <a:r>
              <a:rPr lang="en-US" altLang="en-US" sz="1600" dirty="0"/>
              <a:t> element the XSLT processor would have to back up, which is not </a:t>
            </a:r>
            <a:r>
              <a:rPr lang="en-US" altLang="en-US" sz="1600" dirty="0" smtClean="0"/>
              <a:t>allowed in streaming.</a:t>
            </a:r>
            <a:endParaRPr lang="en-US" altLang="en-US" sz="1600" dirty="0"/>
          </a:p>
        </p:txBody>
      </p:sp>
      <p:sp>
        <p:nvSpPr>
          <p:cNvPr id="12" name="TextBox 11"/>
          <p:cNvSpPr txBox="1"/>
          <p:nvPr/>
        </p:nvSpPr>
        <p:spPr>
          <a:xfrm>
            <a:off x="1317613" y="5704114"/>
            <a:ext cx="5849358" cy="338554"/>
          </a:xfrm>
          <a:prstGeom prst="rect">
            <a:avLst/>
          </a:prstGeom>
          <a:noFill/>
        </p:spPr>
        <p:txBody>
          <a:bodyPr wrap="none" rtlCol="0">
            <a:spAutoFit/>
          </a:bodyPr>
          <a:lstStyle/>
          <a:p>
            <a:pPr>
              <a:spcAft>
                <a:spcPts val="600"/>
              </a:spcAft>
            </a:pPr>
            <a:r>
              <a:rPr lang="en-US" sz="1600" b="1" dirty="0" smtClean="0">
                <a:ea typeface="Verdana" pitchFamily="34" charset="0"/>
                <a:cs typeface="Verdana" pitchFamily="34" charset="0"/>
              </a:rPr>
              <a:t>Therefore, this XPath expression is </a:t>
            </a:r>
            <a:r>
              <a:rPr lang="en-US" sz="1600" b="1" i="1" dirty="0" smtClean="0">
                <a:ea typeface="Verdana" pitchFamily="34" charset="0"/>
                <a:cs typeface="Verdana" pitchFamily="34" charset="0"/>
              </a:rPr>
              <a:t>not</a:t>
            </a:r>
            <a:r>
              <a:rPr lang="en-US" sz="1600" b="1" dirty="0" smtClean="0">
                <a:ea typeface="Verdana" pitchFamily="34" charset="0"/>
                <a:cs typeface="Verdana" pitchFamily="34" charset="0"/>
              </a:rPr>
              <a:t> streamable: //section/head</a:t>
            </a:r>
            <a:endParaRPr lang="en-US" sz="1600" b="1" dirty="0">
              <a:ea typeface="Verdana" pitchFamily="34" charset="0"/>
              <a:cs typeface="Verdana" pitchFamily="34" charset="0"/>
            </a:endParaRPr>
          </a:p>
        </p:txBody>
      </p:sp>
    </p:spTree>
    <p:extLst>
      <p:ext uri="{BB962C8B-B14F-4D97-AF65-F5344CB8AC3E}">
        <p14:creationId xmlns:p14="http://schemas.microsoft.com/office/powerpoint/2010/main" val="12783219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Streamable XPath expression</a:t>
            </a:r>
            <a:endParaRPr lang="en-US" dirty="0"/>
          </a:p>
        </p:txBody>
      </p:sp>
      <p:sp>
        <p:nvSpPr>
          <p:cNvPr id="3" name="Content Placeholder 2"/>
          <p:cNvSpPr>
            <a:spLocks noGrp="1"/>
          </p:cNvSpPr>
          <p:nvPr>
            <p:ph idx="1"/>
          </p:nvPr>
        </p:nvSpPr>
        <p:spPr>
          <a:xfrm>
            <a:off x="457200" y="1600201"/>
            <a:ext cx="8229600" cy="2285999"/>
          </a:xfrm>
        </p:spPr>
        <p:txBody>
          <a:bodyPr>
            <a:normAutofit fontScale="77500" lnSpcReduction="20000"/>
          </a:bodyPr>
          <a:lstStyle/>
          <a:p>
            <a:r>
              <a:rPr lang="en-US" dirty="0" smtClean="0"/>
              <a:t>A rule of streaming is that you can always access ancestors.</a:t>
            </a:r>
          </a:p>
          <a:p>
            <a:r>
              <a:rPr lang="en-US" dirty="0" smtClean="0"/>
              <a:t>So, to make the XPath expression viable for streaming, find each &lt;head&gt; element that has a parent &lt;section&gt; element:</a:t>
            </a:r>
            <a:br>
              <a:rPr lang="en-US" dirty="0" smtClean="0"/>
            </a:br>
            <a:r>
              <a:rPr lang="en-US" dirty="0" smtClean="0"/>
              <a:t/>
            </a:r>
            <a:br>
              <a:rPr lang="en-US" dirty="0" smtClean="0"/>
            </a:br>
            <a:r>
              <a:rPr lang="en-US" dirty="0" smtClean="0"/>
              <a:t> 	count(/descendant::head[parent</a:t>
            </a:r>
            <a:r>
              <a:rPr lang="en-US" smtClean="0"/>
              <a:t>::</a:t>
            </a:r>
            <a:r>
              <a:rPr lang="en-US" smtClean="0"/>
              <a:t>section])</a:t>
            </a:r>
            <a:endParaRPr lang="en-US" dirty="0" smtClean="0"/>
          </a:p>
        </p:txBody>
      </p:sp>
      <p:sp>
        <p:nvSpPr>
          <p:cNvPr id="4" name="Slide Number Placeholder 3"/>
          <p:cNvSpPr>
            <a:spLocks noGrp="1"/>
          </p:cNvSpPr>
          <p:nvPr>
            <p:ph type="sldNum" sz="quarter" idx="12"/>
          </p:nvPr>
        </p:nvSpPr>
        <p:spPr/>
        <p:txBody>
          <a:bodyPr/>
          <a:lstStyle/>
          <a:p>
            <a:fld id="{5BB0F7E5-BCBA-408E-A77D-91C1B4B9C289}" type="slidenum">
              <a:rPr lang="en-US" smtClean="0"/>
              <a:t>5</a:t>
            </a:fld>
            <a:endParaRPr lang="en-US"/>
          </a:p>
        </p:txBody>
      </p:sp>
      <p:sp>
        <p:nvSpPr>
          <p:cNvPr id="5" name="Rectangle 4"/>
          <p:cNvSpPr>
            <a:spLocks noChangeArrowheads="1"/>
          </p:cNvSpPr>
          <p:nvPr/>
        </p:nvSpPr>
        <p:spPr bwMode="auto">
          <a:xfrm>
            <a:off x="914400" y="3657600"/>
            <a:ext cx="2949575" cy="1754326"/>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Aft>
                <a:spcPts val="600"/>
              </a:spcAft>
              <a:buClr>
                <a:schemeClr val="tx2"/>
              </a:buClr>
              <a:buSzPct val="120000"/>
              <a:buFont typeface="Wingdings" pitchFamily="2" charset="2"/>
              <a:buChar char="§"/>
              <a:defRPr sz="2000" b="1">
                <a:solidFill>
                  <a:schemeClr val="tx1"/>
                </a:solidFill>
                <a:latin typeface="Arial" charset="0"/>
                <a:cs typeface="Arial" charset="0"/>
              </a:defRPr>
            </a:lvl1pPr>
            <a:lvl2pPr marL="742950" indent="-285750" eaLnBrk="0" hangingPunct="0">
              <a:spcAft>
                <a:spcPts val="600"/>
              </a:spcAft>
              <a:buClr>
                <a:schemeClr val="tx2"/>
              </a:buClr>
              <a:buFont typeface="Arial" charset="0"/>
              <a:buChar char="–"/>
              <a:defRPr sz="2000">
                <a:solidFill>
                  <a:schemeClr val="tx1"/>
                </a:solidFill>
                <a:latin typeface="Arial" charset="0"/>
                <a:cs typeface="Arial" charset="0"/>
              </a:defRPr>
            </a:lvl2pPr>
            <a:lvl3pPr marL="1143000" indent="-228600" eaLnBrk="0" hangingPunct="0">
              <a:spcAft>
                <a:spcPts val="600"/>
              </a:spcAft>
              <a:buClr>
                <a:schemeClr val="tx2"/>
              </a:buClr>
              <a:buSzPct val="110000"/>
              <a:buFont typeface="Wingdings" pitchFamily="2" charset="2"/>
              <a:buChar char="§"/>
              <a:defRPr>
                <a:solidFill>
                  <a:schemeClr val="tx1"/>
                </a:solidFill>
                <a:latin typeface="Arial" charset="0"/>
                <a:cs typeface="Arial" charset="0"/>
              </a:defRPr>
            </a:lvl3pPr>
            <a:lvl4pPr marL="1600200" indent="-228600" eaLnBrk="0" hangingPunct="0">
              <a:spcAft>
                <a:spcPts val="600"/>
              </a:spcAft>
              <a:buClr>
                <a:schemeClr val="tx2"/>
              </a:buClr>
              <a:buFont typeface="Arial" charset="0"/>
              <a:buChar char="–"/>
              <a:defRPr>
                <a:solidFill>
                  <a:schemeClr val="tx1"/>
                </a:solidFill>
                <a:latin typeface="Arial" charset="0"/>
                <a:cs typeface="Arial" charset="0"/>
              </a:defRPr>
            </a:lvl4pPr>
            <a:lvl5pPr marL="2057400" indent="-228600" eaLnBrk="0" hangingPunct="0">
              <a:spcAft>
                <a:spcPts val="600"/>
              </a:spcAft>
              <a:buClr>
                <a:schemeClr val="tx2"/>
              </a:buClr>
              <a:buSzPct val="60000"/>
              <a:buFont typeface="Wingdings" pitchFamily="2" charset="2"/>
              <a:buChar char="q"/>
              <a:defRPr>
                <a:solidFill>
                  <a:schemeClr val="tx1"/>
                </a:solidFill>
                <a:latin typeface="Arial" charset="0"/>
                <a:cs typeface="Arial" charset="0"/>
              </a:defRPr>
            </a:lvl5pPr>
            <a:lvl6pPr marL="2514600" indent="-228600" defTabSz="457200" eaLnBrk="0" fontAlgn="base" hangingPunct="0">
              <a:spcBef>
                <a:spcPct val="0"/>
              </a:spcBef>
              <a:spcAft>
                <a:spcPts val="600"/>
              </a:spcAft>
              <a:buClr>
                <a:schemeClr val="tx2"/>
              </a:buClr>
              <a:buSzPct val="60000"/>
              <a:buFont typeface="Wingdings" pitchFamily="2" charset="2"/>
              <a:buChar char="q"/>
              <a:defRPr>
                <a:solidFill>
                  <a:schemeClr val="tx1"/>
                </a:solidFill>
                <a:latin typeface="Arial" charset="0"/>
                <a:cs typeface="Arial" charset="0"/>
              </a:defRPr>
            </a:lvl6pPr>
            <a:lvl7pPr marL="2971800" indent="-228600" defTabSz="457200" eaLnBrk="0" fontAlgn="base" hangingPunct="0">
              <a:spcBef>
                <a:spcPct val="0"/>
              </a:spcBef>
              <a:spcAft>
                <a:spcPts val="600"/>
              </a:spcAft>
              <a:buClr>
                <a:schemeClr val="tx2"/>
              </a:buClr>
              <a:buSzPct val="60000"/>
              <a:buFont typeface="Wingdings" pitchFamily="2" charset="2"/>
              <a:buChar char="q"/>
              <a:defRPr>
                <a:solidFill>
                  <a:schemeClr val="tx1"/>
                </a:solidFill>
                <a:latin typeface="Arial" charset="0"/>
                <a:cs typeface="Arial" charset="0"/>
              </a:defRPr>
            </a:lvl7pPr>
            <a:lvl8pPr marL="3429000" indent="-228600" defTabSz="457200" eaLnBrk="0" fontAlgn="base" hangingPunct="0">
              <a:spcBef>
                <a:spcPct val="0"/>
              </a:spcBef>
              <a:spcAft>
                <a:spcPts val="600"/>
              </a:spcAft>
              <a:buClr>
                <a:schemeClr val="tx2"/>
              </a:buClr>
              <a:buSzPct val="60000"/>
              <a:buFont typeface="Wingdings" pitchFamily="2" charset="2"/>
              <a:buChar char="q"/>
              <a:defRPr>
                <a:solidFill>
                  <a:schemeClr val="tx1"/>
                </a:solidFill>
                <a:latin typeface="Arial" charset="0"/>
                <a:cs typeface="Arial" charset="0"/>
              </a:defRPr>
            </a:lvl8pPr>
            <a:lvl9pPr marL="3886200" indent="-228600" defTabSz="457200" eaLnBrk="0" fontAlgn="base" hangingPunct="0">
              <a:spcBef>
                <a:spcPct val="0"/>
              </a:spcBef>
              <a:spcAft>
                <a:spcPts val="600"/>
              </a:spcAft>
              <a:buClr>
                <a:schemeClr val="tx2"/>
              </a:buClr>
              <a:buSzPct val="60000"/>
              <a:buFont typeface="Wingdings" pitchFamily="2" charset="2"/>
              <a:buChar char="q"/>
              <a:defRPr>
                <a:solidFill>
                  <a:schemeClr val="tx1"/>
                </a:solidFill>
                <a:latin typeface="Arial" charset="0"/>
                <a:cs typeface="Arial" charset="0"/>
              </a:defRPr>
            </a:lvl9pPr>
          </a:lstStyle>
          <a:p>
            <a:pPr eaLnBrk="1" hangingPunct="1">
              <a:spcAft>
                <a:spcPct val="0"/>
              </a:spcAft>
              <a:buClrTx/>
              <a:buSzTx/>
              <a:buFontTx/>
              <a:buNone/>
            </a:pPr>
            <a:r>
              <a:rPr lang="en-US" altLang="en-US" sz="1800" b="0" dirty="0" smtClean="0"/>
              <a:t>&lt;section&gt;</a:t>
            </a:r>
          </a:p>
          <a:p>
            <a:pPr eaLnBrk="1" hangingPunct="1">
              <a:spcAft>
                <a:spcPct val="0"/>
              </a:spcAft>
              <a:buClrTx/>
              <a:buSzTx/>
              <a:buFontTx/>
              <a:buNone/>
            </a:pPr>
            <a:r>
              <a:rPr lang="en-US" altLang="en-US" sz="1800" b="0" dirty="0"/>
              <a:t> </a:t>
            </a:r>
            <a:r>
              <a:rPr lang="en-US" altLang="en-US" sz="1800" b="0" dirty="0" smtClean="0"/>
              <a:t>     &lt;section&gt;</a:t>
            </a:r>
          </a:p>
          <a:p>
            <a:pPr eaLnBrk="1" hangingPunct="1">
              <a:spcAft>
                <a:spcPct val="0"/>
              </a:spcAft>
              <a:buClrTx/>
              <a:buSzTx/>
              <a:buFontTx/>
              <a:buNone/>
            </a:pPr>
            <a:r>
              <a:rPr lang="en-US" altLang="en-US" sz="1800" b="0" dirty="0"/>
              <a:t> </a:t>
            </a:r>
            <a:r>
              <a:rPr lang="en-US" altLang="en-US" sz="1800" b="0" dirty="0" smtClean="0"/>
              <a:t>           &lt;head&gt;…&lt;/head&gt;</a:t>
            </a:r>
          </a:p>
          <a:p>
            <a:pPr eaLnBrk="1" hangingPunct="1">
              <a:spcAft>
                <a:spcPct val="0"/>
              </a:spcAft>
              <a:buClrTx/>
              <a:buSzTx/>
              <a:buFontTx/>
              <a:buNone/>
            </a:pPr>
            <a:r>
              <a:rPr lang="en-US" altLang="en-US" sz="1800" b="0" dirty="0"/>
              <a:t> </a:t>
            </a:r>
            <a:r>
              <a:rPr lang="en-US" altLang="en-US" sz="1800" b="0" dirty="0" smtClean="0"/>
              <a:t>     &lt;/section&gt;</a:t>
            </a:r>
          </a:p>
          <a:p>
            <a:pPr eaLnBrk="1" hangingPunct="1">
              <a:spcAft>
                <a:spcPct val="0"/>
              </a:spcAft>
              <a:buClrTx/>
              <a:buSzTx/>
              <a:buFontTx/>
              <a:buNone/>
            </a:pPr>
            <a:r>
              <a:rPr lang="en-US" altLang="en-US" sz="1800" b="0" dirty="0"/>
              <a:t> </a:t>
            </a:r>
            <a:r>
              <a:rPr lang="en-US" altLang="en-US" sz="1800" b="0" dirty="0" smtClean="0"/>
              <a:t>     &lt;head&gt;…&lt;/head&gt;</a:t>
            </a:r>
          </a:p>
          <a:p>
            <a:pPr eaLnBrk="1" hangingPunct="1">
              <a:spcAft>
                <a:spcPct val="0"/>
              </a:spcAft>
              <a:buClrTx/>
              <a:buSzTx/>
              <a:buFontTx/>
              <a:buNone/>
            </a:pPr>
            <a:r>
              <a:rPr lang="en-US" altLang="en-US" sz="1800" b="0" dirty="0" smtClean="0"/>
              <a:t>&lt;/section&gt;</a:t>
            </a:r>
            <a:endParaRPr lang="en-US" altLang="en-US" sz="1800" b="0" dirty="0"/>
          </a:p>
        </p:txBody>
      </p:sp>
      <p:cxnSp>
        <p:nvCxnSpPr>
          <p:cNvPr id="6" name="Straight Arrow Connector 5"/>
          <p:cNvCxnSpPr/>
          <p:nvPr/>
        </p:nvCxnSpPr>
        <p:spPr>
          <a:xfrm flipH="1">
            <a:off x="3635828" y="4381898"/>
            <a:ext cx="844107"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 name="TextBox 7"/>
          <p:cNvSpPr txBox="1">
            <a:spLocks noChangeArrowheads="1"/>
          </p:cNvSpPr>
          <p:nvPr/>
        </p:nvSpPr>
        <p:spPr bwMode="auto">
          <a:xfrm>
            <a:off x="4425960" y="4219973"/>
            <a:ext cx="386397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spcAft>
                <a:spcPts val="600"/>
              </a:spcAft>
            </a:pPr>
            <a:r>
              <a:rPr lang="en-US" altLang="en-US" sz="1600" dirty="0"/>
              <a:t>This is the first </a:t>
            </a:r>
            <a:r>
              <a:rPr lang="en-US" altLang="en-US" sz="1600" b="1" dirty="0" smtClean="0"/>
              <a:t>head</a:t>
            </a:r>
            <a:r>
              <a:rPr lang="en-US" altLang="en-US" sz="1600" dirty="0" smtClean="0"/>
              <a:t> </a:t>
            </a:r>
            <a:r>
              <a:rPr lang="en-US" altLang="en-US" sz="1600" dirty="0"/>
              <a:t>element that is fetched. </a:t>
            </a:r>
            <a:r>
              <a:rPr lang="en-US" altLang="en-US" sz="1600" dirty="0" smtClean="0"/>
              <a:t>It has a parent </a:t>
            </a:r>
            <a:r>
              <a:rPr lang="en-US" altLang="en-US" sz="1600" b="1" dirty="0" smtClean="0"/>
              <a:t>section</a:t>
            </a:r>
            <a:r>
              <a:rPr lang="en-US" altLang="en-US" sz="1600" dirty="0"/>
              <a:t> </a:t>
            </a:r>
            <a:r>
              <a:rPr lang="en-US" altLang="en-US" sz="1600" dirty="0" smtClean="0"/>
              <a:t>element.</a:t>
            </a:r>
            <a:endParaRPr lang="en-US" altLang="en-US" sz="1600" dirty="0"/>
          </a:p>
        </p:txBody>
      </p:sp>
      <p:sp>
        <p:nvSpPr>
          <p:cNvPr id="9" name="TextBox 8"/>
          <p:cNvSpPr txBox="1"/>
          <p:nvPr/>
        </p:nvSpPr>
        <p:spPr>
          <a:xfrm>
            <a:off x="914400" y="5873391"/>
            <a:ext cx="7314758" cy="338554"/>
          </a:xfrm>
          <a:prstGeom prst="rect">
            <a:avLst/>
          </a:prstGeom>
          <a:noFill/>
        </p:spPr>
        <p:txBody>
          <a:bodyPr wrap="square" rtlCol="0">
            <a:spAutoFit/>
          </a:bodyPr>
          <a:lstStyle/>
          <a:p>
            <a:pPr>
              <a:spcAft>
                <a:spcPts val="600"/>
              </a:spcAft>
            </a:pPr>
            <a:r>
              <a:rPr lang="en-US" sz="1600" b="1" dirty="0" smtClean="0">
                <a:ea typeface="Verdana" pitchFamily="34" charset="0"/>
                <a:cs typeface="Verdana" pitchFamily="34" charset="0"/>
              </a:rPr>
              <a:t>Therefore, this XPath expression </a:t>
            </a:r>
            <a:r>
              <a:rPr lang="en-US" sz="1600" b="1" i="1" dirty="0" smtClean="0">
                <a:ea typeface="Verdana" pitchFamily="34" charset="0"/>
                <a:cs typeface="Verdana" pitchFamily="34" charset="0"/>
              </a:rPr>
              <a:t>is</a:t>
            </a:r>
            <a:r>
              <a:rPr lang="en-US" sz="1600" b="1" dirty="0" smtClean="0">
                <a:ea typeface="Verdana" pitchFamily="34" charset="0"/>
                <a:cs typeface="Verdana" pitchFamily="34" charset="0"/>
              </a:rPr>
              <a:t> streamable:  </a:t>
            </a:r>
            <a:r>
              <a:rPr lang="en-US" sz="1600" b="1" dirty="0" smtClean="0">
                <a:solidFill>
                  <a:prstClr val="black"/>
                </a:solidFill>
                <a:cs typeface="Arial" pitchFamily="34" charset="0"/>
              </a:rPr>
              <a:t>/</a:t>
            </a:r>
            <a:r>
              <a:rPr lang="en-US" sz="1600" b="1" dirty="0">
                <a:solidFill>
                  <a:prstClr val="black"/>
                </a:solidFill>
                <a:cs typeface="Arial" pitchFamily="34" charset="0"/>
              </a:rPr>
              <a:t>descendant::head[parent::</a:t>
            </a:r>
            <a:r>
              <a:rPr lang="en-US" sz="1600" b="1" dirty="0" smtClean="0">
                <a:solidFill>
                  <a:prstClr val="black"/>
                </a:solidFill>
                <a:cs typeface="Arial" pitchFamily="34" charset="0"/>
              </a:rPr>
              <a:t>section]</a:t>
            </a:r>
            <a:endParaRPr lang="en-US" sz="1600" b="1" dirty="0">
              <a:ea typeface="Verdana" pitchFamily="34" charset="0"/>
              <a:cs typeface="Verdana" pitchFamily="34" charset="0"/>
            </a:endParaRPr>
          </a:p>
        </p:txBody>
      </p:sp>
    </p:spTree>
    <p:extLst>
      <p:ext uri="{BB962C8B-B14F-4D97-AF65-F5344CB8AC3E}">
        <p14:creationId xmlns:p14="http://schemas.microsoft.com/office/powerpoint/2010/main" val="18459428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Issues in streaming</a:t>
            </a:r>
          </a:p>
        </p:txBody>
      </p:sp>
      <p:sp>
        <p:nvSpPr>
          <p:cNvPr id="3" name="Content Placeholder 2"/>
          <p:cNvSpPr>
            <a:spLocks noGrp="1"/>
          </p:cNvSpPr>
          <p:nvPr>
            <p:ph idx="1"/>
          </p:nvPr>
        </p:nvSpPr>
        <p:spPr/>
        <p:txBody>
          <a:bodyPr>
            <a:normAutofit lnSpcReduction="10000"/>
          </a:bodyPr>
          <a:lstStyle/>
          <a:p>
            <a:r>
              <a:rPr lang="en-US" dirty="0"/>
              <a:t>A streaming processor always moves forward, it can never back up. So if your program contains an XPath expression which would require the processor to back up, your program is not streamable</a:t>
            </a:r>
            <a:r>
              <a:rPr lang="en-US" dirty="0" smtClean="0"/>
              <a:t>.</a:t>
            </a:r>
          </a:p>
          <a:p>
            <a:r>
              <a:rPr lang="en-US" dirty="0"/>
              <a:t>As a streaming processor descends the input document’s XML tree, it keeps a record of nodes it has visited. Thus, your program can reference ancestors.</a:t>
            </a:r>
          </a:p>
        </p:txBody>
      </p:sp>
      <p:sp>
        <p:nvSpPr>
          <p:cNvPr id="4" name="Slide Number Placeholder 3"/>
          <p:cNvSpPr>
            <a:spLocks noGrp="1"/>
          </p:cNvSpPr>
          <p:nvPr>
            <p:ph type="sldNum" sz="quarter" idx="12"/>
          </p:nvPr>
        </p:nvSpPr>
        <p:spPr/>
        <p:txBody>
          <a:bodyPr/>
          <a:lstStyle/>
          <a:p>
            <a:fld id="{5BB0F7E5-BCBA-408E-A77D-91C1B4B9C289}" type="slidenum">
              <a:rPr lang="en-US" smtClean="0"/>
              <a:t>6</a:t>
            </a:fld>
            <a:endParaRPr lang="en-US"/>
          </a:p>
        </p:txBody>
      </p:sp>
    </p:spTree>
    <p:extLst>
      <p:ext uri="{BB962C8B-B14F-4D97-AF65-F5344CB8AC3E}">
        <p14:creationId xmlns:p14="http://schemas.microsoft.com/office/powerpoint/2010/main" val="1881511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1453</TotalTime>
  <Words>440</Words>
  <Application>Microsoft Office PowerPoint</Application>
  <PresentationFormat>On-screen Show (4:3)</PresentationFormat>
  <Paragraphs>49</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Designing Streamable XPath Expressions</vt:lpstr>
      <vt:lpstr>Acknowledgement</vt:lpstr>
      <vt:lpstr>Count the &lt;head&gt; elements</vt:lpstr>
      <vt:lpstr>Not a streamable XPath expression</vt:lpstr>
      <vt:lpstr>Streamable XPath expression</vt:lpstr>
      <vt:lpstr>Issues in streaming</vt:lpstr>
    </vt:vector>
  </TitlesOfParts>
  <Company>The MITRE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Costello, Roger L.</dc:creator>
  <cp:lastModifiedBy>Costello, Roger L.</cp:lastModifiedBy>
  <cp:revision>21</cp:revision>
  <dcterms:created xsi:type="dcterms:W3CDTF">2014-01-04T10:00:15Z</dcterms:created>
  <dcterms:modified xsi:type="dcterms:W3CDTF">2014-01-05T17:42:12Z</dcterms:modified>
</cp:coreProperties>
</file>