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9740-E84D-406B-9609-E9B0C2C5EF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820A55-7CBC-4111-9059-3E271F6CDB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0BB998-3FE0-4BEC-86E7-BD4F5EB160CF}"/>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D13F8EB2-543C-4794-871B-64A8ED692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76DD3-FAC0-412A-8741-88A80625C66C}"/>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129377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B8E0-EF9F-4B7D-AFDF-87E8EB6073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0E76F7-D039-4C0C-889E-E25D6C3CE4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70095-3438-41E9-86CF-1E5294E961BE}"/>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51187A05-2FB4-49D2-BEFB-6A36B5280E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0643C-F663-42B0-ADE6-88A7D17EFE1E}"/>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428288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CF234-E7DC-4DF2-8FEE-2A663A9402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851EB0-D886-404D-8847-7D533A73D85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2EBBD-F9FD-4BD9-8D06-2C11C6CC797B}"/>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C21C88F9-1F4C-4E7B-8198-0B67570FD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D827E-F175-494C-A8BF-CC4C58416B2A}"/>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222767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32D1-E57B-4F79-90F5-0FD47A4C54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46114-D262-4BE4-B28F-D9B446C3C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DF1D1-C2E1-4A55-8E3A-097F164CAF56}"/>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508080C6-8C7D-48B6-846D-9711A3974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A2D277-37F1-4C44-A2E8-D6EB5B7F6ACE}"/>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87498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CCCE-9712-4D20-9E88-C72876EAF5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28FE83-B2A8-4994-97BE-346A9B169C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6A630E-1E98-4F1D-A972-8253E126C698}"/>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582B01BA-2FD2-4856-B428-368F56FB6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FAB56-0B59-4BC7-9092-A3F10FE40525}"/>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51481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B4A15-1D88-439A-A75F-A2EA07D1C8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35906-47D0-4DE7-83FB-81A18B7465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4DDC3A-3693-453B-81B6-98E0E21786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B6E596-CA43-4404-9A29-ED6362C97D35}"/>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6" name="Footer Placeholder 5">
            <a:extLst>
              <a:ext uri="{FF2B5EF4-FFF2-40B4-BE49-F238E27FC236}">
                <a16:creationId xmlns:a16="http://schemas.microsoft.com/office/drawing/2014/main" id="{5163C224-4A04-43F1-AF1A-CD94B47B03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DF2822-2BCA-47DB-A65B-169098754327}"/>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30816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9AE73-0753-4634-84A2-A776D7AF32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994445-024D-44BA-8463-145880983C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331FFC-273E-4AB1-8A5C-2E1307FFD1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624882-2BBD-47CD-B733-F457E84AB1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0A32A2-9C24-4B9C-84C8-8EB40503A3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2C2D3C-B70A-47EF-B531-E153E911A1C1}"/>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8" name="Footer Placeholder 7">
            <a:extLst>
              <a:ext uri="{FF2B5EF4-FFF2-40B4-BE49-F238E27FC236}">
                <a16:creationId xmlns:a16="http://schemas.microsoft.com/office/drawing/2014/main" id="{8A61F259-ADDE-467E-B84A-B90B4CB6F4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C8CE90-8976-4FC1-AB68-4EFB0D11936C}"/>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405278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D8A84-94AE-4BF3-9017-3CA5B37A65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4B4B96-A73B-42E7-84BE-AEE05FD3609A}"/>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4" name="Footer Placeholder 3">
            <a:extLst>
              <a:ext uri="{FF2B5EF4-FFF2-40B4-BE49-F238E27FC236}">
                <a16:creationId xmlns:a16="http://schemas.microsoft.com/office/drawing/2014/main" id="{BBC9DCB6-B93F-44BE-BC16-2B4938123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F64762-E0C2-41B9-942A-ABD6CE2B7CD0}"/>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17914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864E8-E7EC-4D36-86B3-4369B25E40CE}"/>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3" name="Footer Placeholder 2">
            <a:extLst>
              <a:ext uri="{FF2B5EF4-FFF2-40B4-BE49-F238E27FC236}">
                <a16:creationId xmlns:a16="http://schemas.microsoft.com/office/drawing/2014/main" id="{59556907-CAF2-4C82-B974-15051D1A9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EF3F7C-68A7-4A57-9D57-304A3C2EDDE5}"/>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306837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2AC0-2E89-46D5-8726-63ACE2CFD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3316D9-5B8A-4796-BA7A-5985E1E65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DA81C3-CDB2-4B8E-8785-AA6AF201F7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0B8D63-9654-4597-A16C-B119C4E48D78}"/>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6" name="Footer Placeholder 5">
            <a:extLst>
              <a:ext uri="{FF2B5EF4-FFF2-40B4-BE49-F238E27FC236}">
                <a16:creationId xmlns:a16="http://schemas.microsoft.com/office/drawing/2014/main" id="{8B0104C5-E30A-4031-BEFF-987A60C49F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D1DDE4-F9FB-4F3D-895F-E1A8D8815D3C}"/>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37710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CFC2-128D-4E43-A089-BCA7BE53B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16813C-1F0D-4C02-8067-7B34F122A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E69325-40EC-4BB8-BC0B-BF9F1DB1E1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3122F0-AD41-4B93-A090-A1E21B87C92D}"/>
              </a:ext>
            </a:extLst>
          </p:cNvPr>
          <p:cNvSpPr>
            <a:spLocks noGrp="1"/>
          </p:cNvSpPr>
          <p:nvPr>
            <p:ph type="dt" sz="half" idx="10"/>
          </p:nvPr>
        </p:nvSpPr>
        <p:spPr/>
        <p:txBody>
          <a:bodyPr/>
          <a:lstStyle/>
          <a:p>
            <a:fld id="{4E1D8FD5-60F1-4B16-B32F-0F0062BB9DA5}" type="datetimeFigureOut">
              <a:rPr lang="en-US" smtClean="0"/>
              <a:t>4/25/2018</a:t>
            </a:fld>
            <a:endParaRPr lang="en-US"/>
          </a:p>
        </p:txBody>
      </p:sp>
      <p:sp>
        <p:nvSpPr>
          <p:cNvPr id="6" name="Footer Placeholder 5">
            <a:extLst>
              <a:ext uri="{FF2B5EF4-FFF2-40B4-BE49-F238E27FC236}">
                <a16:creationId xmlns:a16="http://schemas.microsoft.com/office/drawing/2014/main" id="{0B4A15B3-5779-4853-B758-080B692E0D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D577C7-F83D-465D-8ED8-EF5D23274C51}"/>
              </a:ext>
            </a:extLst>
          </p:cNvPr>
          <p:cNvSpPr>
            <a:spLocks noGrp="1"/>
          </p:cNvSpPr>
          <p:nvPr>
            <p:ph type="sldNum" sz="quarter" idx="12"/>
          </p:nvPr>
        </p:nvSpPr>
        <p:spPr/>
        <p:txBody>
          <a:bodyPr/>
          <a:lstStyle/>
          <a:p>
            <a:fld id="{0FA8F248-D222-474C-8E6A-C2A5237BAB84}" type="slidenum">
              <a:rPr lang="en-US" smtClean="0"/>
              <a:t>‹#›</a:t>
            </a:fld>
            <a:endParaRPr lang="en-US"/>
          </a:p>
        </p:txBody>
      </p:sp>
    </p:spTree>
    <p:extLst>
      <p:ext uri="{BB962C8B-B14F-4D97-AF65-F5344CB8AC3E}">
        <p14:creationId xmlns:p14="http://schemas.microsoft.com/office/powerpoint/2010/main" val="129012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AD1D9A-E0D9-4171-95E2-B249CBE595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A27840-B7E6-49E7-827C-871C7DEAA9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64EC1-E283-4257-8783-19607E750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D8FD5-60F1-4B16-B32F-0F0062BB9DA5}" type="datetimeFigureOut">
              <a:rPr lang="en-US" smtClean="0"/>
              <a:t>4/25/2018</a:t>
            </a:fld>
            <a:endParaRPr lang="en-US"/>
          </a:p>
        </p:txBody>
      </p:sp>
      <p:sp>
        <p:nvSpPr>
          <p:cNvPr id="5" name="Footer Placeholder 4">
            <a:extLst>
              <a:ext uri="{FF2B5EF4-FFF2-40B4-BE49-F238E27FC236}">
                <a16:creationId xmlns:a16="http://schemas.microsoft.com/office/drawing/2014/main" id="{E6A756A4-C5C0-4126-83BA-EC7D845825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F0D1E2-4CDB-4E53-B3F9-36DCC3C322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F248-D222-474C-8E6A-C2A5237BAB84}" type="slidenum">
              <a:rPr lang="en-US" smtClean="0"/>
              <a:t>‹#›</a:t>
            </a:fld>
            <a:endParaRPr lang="en-US"/>
          </a:p>
        </p:txBody>
      </p:sp>
    </p:spTree>
    <p:extLst>
      <p:ext uri="{BB962C8B-B14F-4D97-AF65-F5344CB8AC3E}">
        <p14:creationId xmlns:p14="http://schemas.microsoft.com/office/powerpoint/2010/main" val="353861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151E2-AA69-4440-812B-C6015B696954}"/>
              </a:ext>
            </a:extLst>
          </p:cNvPr>
          <p:cNvSpPr>
            <a:spLocks noGrp="1"/>
          </p:cNvSpPr>
          <p:nvPr>
            <p:ph type="ctrTitle"/>
          </p:nvPr>
        </p:nvSpPr>
        <p:spPr/>
        <p:txBody>
          <a:bodyPr/>
          <a:lstStyle/>
          <a:p>
            <a:r>
              <a:rPr lang="en-US"/>
              <a:t>Model the non-negative even integers</a:t>
            </a:r>
          </a:p>
        </p:txBody>
      </p:sp>
      <p:sp>
        <p:nvSpPr>
          <p:cNvPr id="4" name="Subtitle 2">
            <a:extLst>
              <a:ext uri="{FF2B5EF4-FFF2-40B4-BE49-F238E27FC236}">
                <a16:creationId xmlns:a16="http://schemas.microsoft.com/office/drawing/2014/main" id="{D7F6F52E-B1E4-441F-B2BE-019FC64789CB}"/>
              </a:ext>
            </a:extLst>
          </p:cNvPr>
          <p:cNvSpPr>
            <a:spLocks noGrp="1"/>
          </p:cNvSpPr>
          <p:nvPr>
            <p:ph type="subTitle" idx="1"/>
          </p:nvPr>
        </p:nvSpPr>
        <p:spPr>
          <a:xfrm>
            <a:off x="9244739" y="5725306"/>
            <a:ext cx="2846521" cy="969962"/>
          </a:xfrm>
        </p:spPr>
        <p:txBody>
          <a:bodyPr/>
          <a:lstStyle/>
          <a:p>
            <a:r>
              <a:rPr lang="en-US">
                <a:solidFill>
                  <a:schemeClr val="bg1">
                    <a:lumMod val="65000"/>
                  </a:schemeClr>
                </a:solidFill>
              </a:rPr>
              <a:t>Roger L. Costello</a:t>
            </a:r>
          </a:p>
          <a:p>
            <a:r>
              <a:rPr lang="en-US">
                <a:solidFill>
                  <a:schemeClr val="bg1">
                    <a:lumMod val="65000"/>
                  </a:schemeClr>
                </a:solidFill>
              </a:rPr>
              <a:t>March 24, 2018</a:t>
            </a:r>
          </a:p>
        </p:txBody>
      </p:sp>
    </p:spTree>
    <p:extLst>
      <p:ext uri="{BB962C8B-B14F-4D97-AF65-F5344CB8AC3E}">
        <p14:creationId xmlns:p14="http://schemas.microsoft.com/office/powerpoint/2010/main" val="218299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3CF43-76BF-4B7C-AB6A-8FBCCEA4216C}"/>
              </a:ext>
            </a:extLst>
          </p:cNvPr>
          <p:cNvSpPr>
            <a:spLocks noGrp="1"/>
          </p:cNvSpPr>
          <p:nvPr>
            <p:ph type="title"/>
          </p:nvPr>
        </p:nvSpPr>
        <p:spPr/>
        <p:txBody>
          <a:bodyPr/>
          <a:lstStyle/>
          <a:p>
            <a:r>
              <a:rPr lang="en-US"/>
              <a:t>This model will be better than the last model</a:t>
            </a:r>
          </a:p>
        </p:txBody>
      </p:sp>
      <p:sp>
        <p:nvSpPr>
          <p:cNvPr id="3" name="Content Placeholder 2">
            <a:extLst>
              <a:ext uri="{FF2B5EF4-FFF2-40B4-BE49-F238E27FC236}">
                <a16:creationId xmlns:a16="http://schemas.microsoft.com/office/drawing/2014/main" id="{3DDAB4C4-E6A5-4004-9CE9-54535D62E428}"/>
              </a:ext>
            </a:extLst>
          </p:cNvPr>
          <p:cNvSpPr>
            <a:spLocks noGrp="1"/>
          </p:cNvSpPr>
          <p:nvPr>
            <p:ph idx="1"/>
          </p:nvPr>
        </p:nvSpPr>
        <p:spPr/>
        <p:txBody>
          <a:bodyPr/>
          <a:lstStyle/>
          <a:p>
            <a:r>
              <a:rPr lang="en-US"/>
              <a:t>The list notation can only specify finite sets. </a:t>
            </a:r>
          </a:p>
          <a:p>
            <a:r>
              <a:rPr lang="en-US"/>
              <a:t>The predicate notation can specify infinite sets.</a:t>
            </a:r>
          </a:p>
        </p:txBody>
      </p:sp>
    </p:spTree>
    <p:extLst>
      <p:ext uri="{BB962C8B-B14F-4D97-AF65-F5344CB8AC3E}">
        <p14:creationId xmlns:p14="http://schemas.microsoft.com/office/powerpoint/2010/main" val="2826373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EF81B-9369-4740-84F7-3A70B048D141}"/>
              </a:ext>
            </a:extLst>
          </p:cNvPr>
          <p:cNvSpPr>
            <a:spLocks noGrp="1"/>
          </p:cNvSpPr>
          <p:nvPr>
            <p:ph type="title"/>
          </p:nvPr>
        </p:nvSpPr>
        <p:spPr/>
        <p:txBody>
          <a:bodyPr/>
          <a:lstStyle/>
          <a:p>
            <a:r>
              <a:rPr lang="en-US"/>
              <a:t>Defining properties</a:t>
            </a:r>
          </a:p>
        </p:txBody>
      </p:sp>
      <p:sp>
        <p:nvSpPr>
          <p:cNvPr id="3" name="Content Placeholder 2">
            <a:extLst>
              <a:ext uri="{FF2B5EF4-FFF2-40B4-BE49-F238E27FC236}">
                <a16:creationId xmlns:a16="http://schemas.microsoft.com/office/drawing/2014/main" id="{A2B38F6E-9625-48DF-8745-62855519F6D4}"/>
              </a:ext>
            </a:extLst>
          </p:cNvPr>
          <p:cNvSpPr>
            <a:spLocks noGrp="1"/>
          </p:cNvSpPr>
          <p:nvPr>
            <p:ph idx="1"/>
          </p:nvPr>
        </p:nvSpPr>
        <p:spPr/>
        <p:txBody>
          <a:bodyPr/>
          <a:lstStyle/>
          <a:p>
            <a:r>
              <a:rPr lang="en-US"/>
              <a:t>The predicate notation specifies a set by giving the properties that an object must have to be a member of the set. In our case, an object must have these two properties:</a:t>
            </a:r>
          </a:p>
          <a:p>
            <a:pPr marL="914400" lvl="1" indent="-457200">
              <a:buFont typeface="+mj-lt"/>
              <a:buAutoNum type="arabicPeriod"/>
            </a:pPr>
            <a:r>
              <a:rPr lang="en-US"/>
              <a:t>The object must be an even integer.</a:t>
            </a:r>
          </a:p>
          <a:p>
            <a:pPr marL="914400" lvl="1" indent="-457200">
              <a:buFont typeface="+mj-lt"/>
              <a:buAutoNum type="arabicPeriod"/>
            </a:pPr>
            <a:r>
              <a:rPr lang="en-US"/>
              <a:t>The object must be a non-negative integer.</a:t>
            </a:r>
          </a:p>
          <a:p>
            <a:r>
              <a:rPr lang="en-US"/>
              <a:t>These are called </a:t>
            </a:r>
            <a:r>
              <a:rPr lang="en-US" i="1"/>
              <a:t>defining properties</a:t>
            </a:r>
            <a:r>
              <a:rPr lang="en-US"/>
              <a:t>.</a:t>
            </a:r>
          </a:p>
        </p:txBody>
      </p:sp>
    </p:spTree>
    <p:extLst>
      <p:ext uri="{BB962C8B-B14F-4D97-AF65-F5344CB8AC3E}">
        <p14:creationId xmlns:p14="http://schemas.microsoft.com/office/powerpoint/2010/main" val="97449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2001C-185A-4EF9-ADCD-66B0146FCC2E}"/>
              </a:ext>
            </a:extLst>
          </p:cNvPr>
          <p:cNvSpPr>
            <a:spLocks noGrp="1"/>
          </p:cNvSpPr>
          <p:nvPr>
            <p:ph type="title"/>
          </p:nvPr>
        </p:nvSpPr>
        <p:spPr/>
        <p:txBody>
          <a:bodyPr/>
          <a:lstStyle/>
          <a:p>
            <a:r>
              <a:rPr lang="en-US"/>
              <a:t>Here is the Alloy model</a:t>
            </a:r>
          </a:p>
        </p:txBody>
      </p:sp>
      <p:sp>
        <p:nvSpPr>
          <p:cNvPr id="4" name="Rectangle 3">
            <a:extLst>
              <a:ext uri="{FF2B5EF4-FFF2-40B4-BE49-F238E27FC236}">
                <a16:creationId xmlns:a16="http://schemas.microsoft.com/office/drawing/2014/main" id="{0A9277D6-040E-474E-BC25-8B0E6D110A8C}"/>
              </a:ext>
            </a:extLst>
          </p:cNvPr>
          <p:cNvSpPr/>
          <p:nvPr/>
        </p:nvSpPr>
        <p:spPr>
          <a:xfrm>
            <a:off x="1119448" y="1821838"/>
            <a:ext cx="9687098" cy="3037883"/>
          </a:xfrm>
          <a:prstGeom prst="rect">
            <a:avLst/>
          </a:prstGeom>
          <a:ln>
            <a:solidFill>
              <a:schemeClr val="bg1">
                <a:lumMod val="7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members: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Int</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Predicate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{i: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 i &gt;= 0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(rem[i,2] = 0)}</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 </a:t>
            </a:r>
            <a:r>
              <a:rPr lang="en-US" sz="2400" b="1">
                <a:latin typeface="Calibri" panose="020F0502020204030204" pitchFamily="34" charset="0"/>
                <a:ea typeface="Calibri" panose="020F0502020204030204" pitchFamily="34" charset="0"/>
                <a:cs typeface="Times New Roman" panose="02020603050405020304" pitchFamily="18" charset="0"/>
              </a:rPr>
              <a:t>for</a:t>
            </a:r>
            <a:r>
              <a:rPr lang="en-US" sz="2400">
                <a:latin typeface="Calibri" panose="020F0502020204030204" pitchFamily="34" charset="0"/>
                <a:ea typeface="Calibri" panose="020F0502020204030204" pitchFamily="34" charset="0"/>
                <a:cs typeface="Times New Roman" panose="02020603050405020304" pitchFamily="18" charset="0"/>
              </a:rPr>
              <a:t> 1 </a:t>
            </a:r>
            <a:r>
              <a:rPr lang="en-US" sz="2400" b="1">
                <a:latin typeface="Calibri" panose="020F0502020204030204" pitchFamily="34" charset="0"/>
                <a:ea typeface="Calibri" panose="020F0502020204030204" pitchFamily="34" charset="0"/>
                <a:cs typeface="Times New Roman" panose="02020603050405020304" pitchFamily="18" charset="0"/>
              </a:rPr>
              <a:t>but</a:t>
            </a:r>
            <a:r>
              <a:rPr lang="en-US" sz="2400">
                <a:latin typeface="Calibri" panose="020F0502020204030204" pitchFamily="34" charset="0"/>
                <a:ea typeface="Calibri" panose="020F0502020204030204" pitchFamily="34" charset="0"/>
                <a:cs typeface="Times New Roman" panose="02020603050405020304" pitchFamily="18" charset="0"/>
              </a:rPr>
              <a:t> 8 </a:t>
            </a:r>
            <a:r>
              <a:rPr lang="en-US" sz="2400" b="1">
                <a:latin typeface="Calibri" panose="020F0502020204030204" pitchFamily="34" charset="0"/>
                <a:ea typeface="Calibri" panose="020F0502020204030204" pitchFamily="34" charset="0"/>
                <a:cs typeface="Times New Roman" panose="02020603050405020304" pitchFamily="18" charset="0"/>
              </a:rPr>
              <a:t>Int</a:t>
            </a:r>
            <a:endParaRPr lang="en-US" sz="2400"/>
          </a:p>
        </p:txBody>
      </p:sp>
      <p:sp>
        <p:nvSpPr>
          <p:cNvPr id="5" name="Rectangle 4">
            <a:extLst>
              <a:ext uri="{FF2B5EF4-FFF2-40B4-BE49-F238E27FC236}">
                <a16:creationId xmlns:a16="http://schemas.microsoft.com/office/drawing/2014/main" id="{FF1B3729-F8EF-4884-BA26-458B84963BD7}"/>
              </a:ext>
            </a:extLst>
          </p:cNvPr>
          <p:cNvSpPr/>
          <p:nvPr/>
        </p:nvSpPr>
        <p:spPr>
          <a:xfrm>
            <a:off x="705197" y="4990871"/>
            <a:ext cx="10515600" cy="1775614"/>
          </a:xfrm>
          <a:prstGeom prst="rect">
            <a:avLst/>
          </a:prstGeom>
        </p:spPr>
        <p:txBody>
          <a:bodyPr wrap="square">
            <a:spAutoFit/>
          </a:bodyPr>
          <a:lstStyle/>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The </a:t>
            </a: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uses a </a:t>
            </a:r>
            <a:r>
              <a:rPr lang="en-US" sz="2400" i="1">
                <a:latin typeface="Calibri" panose="020F0502020204030204" pitchFamily="34" charset="0"/>
                <a:ea typeface="Calibri" panose="020F0502020204030204" pitchFamily="34" charset="0"/>
                <a:cs typeface="Times New Roman" panose="02020603050405020304" pitchFamily="18" charset="0"/>
              </a:rPr>
              <a:t>set comprehension</a:t>
            </a:r>
            <a:r>
              <a:rPr lang="en-US" sz="2400">
                <a:latin typeface="Calibri" panose="020F0502020204030204" pitchFamily="34" charset="0"/>
                <a:ea typeface="Calibri" panose="020F0502020204030204" pitchFamily="34" charset="0"/>
                <a:cs typeface="Times New Roman" panose="02020603050405020304" pitchFamily="18" charset="0"/>
              </a:rPr>
              <a:t> to specify the </a:t>
            </a:r>
            <a:r>
              <a:rPr lang="en-US" sz="2400">
                <a:latin typeface="Courier New" panose="02070309020205020404" pitchFamily="49" charset="0"/>
                <a:ea typeface="Calibri" panose="020F0502020204030204" pitchFamily="34" charset="0"/>
                <a:cs typeface="Times New Roman" panose="02020603050405020304" pitchFamily="18" charset="0"/>
              </a:rPr>
              <a:t>members</a:t>
            </a:r>
            <a:r>
              <a:rPr lang="en-US" sz="2400">
                <a:latin typeface="Calibri" panose="020F0502020204030204" pitchFamily="34" charset="0"/>
                <a:ea typeface="Calibri" panose="020F0502020204030204" pitchFamily="34" charset="0"/>
                <a:cs typeface="Times New Roman" panose="02020603050405020304" pitchFamily="18" charset="0"/>
              </a:rPr>
              <a:t>: The set of all integer i such that i is greater than or equal to 0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the remainder of dividing i by 2 is 0.</a:t>
            </a:r>
          </a:p>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8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does not mean 8 integers. It means an 8-bit signed integer. The range of values for an 8-bit integer is -128 to +127.</a:t>
            </a:r>
          </a:p>
        </p:txBody>
      </p:sp>
    </p:spTree>
    <p:extLst>
      <p:ext uri="{BB962C8B-B14F-4D97-AF65-F5344CB8AC3E}">
        <p14:creationId xmlns:p14="http://schemas.microsoft.com/office/powerpoint/2010/main" val="297072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CB2718-39C2-4624-9A09-E25FE313B84D}"/>
              </a:ext>
            </a:extLst>
          </p:cNvPr>
          <p:cNvSpPr>
            <a:spLocks noGrp="1"/>
          </p:cNvSpPr>
          <p:nvPr>
            <p:ph type="ctrTitle"/>
          </p:nvPr>
        </p:nvSpPr>
        <p:spPr/>
        <p:txBody>
          <a:bodyPr/>
          <a:lstStyle/>
          <a:p>
            <a:r>
              <a:rPr lang="en-US"/>
              <a:t>Generator Model</a:t>
            </a:r>
          </a:p>
        </p:txBody>
      </p:sp>
    </p:spTree>
    <p:extLst>
      <p:ext uri="{BB962C8B-B14F-4D97-AF65-F5344CB8AC3E}">
        <p14:creationId xmlns:p14="http://schemas.microsoft.com/office/powerpoint/2010/main" val="137900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0424-FE48-43C5-A620-054C9AFC5AB7}"/>
              </a:ext>
            </a:extLst>
          </p:cNvPr>
          <p:cNvSpPr>
            <a:spLocks noGrp="1"/>
          </p:cNvSpPr>
          <p:nvPr>
            <p:ph type="title"/>
          </p:nvPr>
        </p:nvSpPr>
        <p:spPr/>
        <p:txBody>
          <a:bodyPr/>
          <a:lstStyle/>
          <a:p>
            <a:r>
              <a:rPr lang="en-US"/>
              <a:t>Number line</a:t>
            </a:r>
          </a:p>
        </p:txBody>
      </p:sp>
      <p:sp>
        <p:nvSpPr>
          <p:cNvPr id="3" name="Content Placeholder 2">
            <a:extLst>
              <a:ext uri="{FF2B5EF4-FFF2-40B4-BE49-F238E27FC236}">
                <a16:creationId xmlns:a16="http://schemas.microsoft.com/office/drawing/2014/main" id="{103B6DE3-D2D6-4FC3-8938-BDB56B9C6103}"/>
              </a:ext>
            </a:extLst>
          </p:cNvPr>
          <p:cNvSpPr>
            <a:spLocks noGrp="1"/>
          </p:cNvSpPr>
          <p:nvPr>
            <p:ph idx="1"/>
          </p:nvPr>
        </p:nvSpPr>
        <p:spPr>
          <a:xfrm>
            <a:off x="838200" y="1825625"/>
            <a:ext cx="10515600" cy="1067204"/>
          </a:xfrm>
        </p:spPr>
        <p:txBody>
          <a:bodyPr/>
          <a:lstStyle/>
          <a:p>
            <a:r>
              <a:rPr lang="en-US"/>
              <a:t>Suppose there is a model of a number line in which each integer </a:t>
            </a:r>
            <a:r>
              <a:rPr lang="en-US" i="1"/>
              <a:t>i</a:t>
            </a:r>
            <a:r>
              <a:rPr lang="en-US"/>
              <a:t> is connected to </a:t>
            </a:r>
            <a:r>
              <a:rPr lang="en-US" i="1"/>
              <a:t>i+2</a:t>
            </a:r>
            <a:endParaRPr lang="en-US"/>
          </a:p>
        </p:txBody>
      </p:sp>
      <p:grpSp>
        <p:nvGrpSpPr>
          <p:cNvPr id="4" name="Group 3">
            <a:extLst>
              <a:ext uri="{FF2B5EF4-FFF2-40B4-BE49-F238E27FC236}">
                <a16:creationId xmlns:a16="http://schemas.microsoft.com/office/drawing/2014/main" id="{D25B5241-D18C-435E-8E39-A9A888354F17}"/>
              </a:ext>
            </a:extLst>
          </p:cNvPr>
          <p:cNvGrpSpPr/>
          <p:nvPr/>
        </p:nvGrpSpPr>
        <p:grpSpPr>
          <a:xfrm>
            <a:off x="1534191" y="3027766"/>
            <a:ext cx="4560492" cy="617048"/>
            <a:chOff x="2088012" y="3330676"/>
            <a:chExt cx="4560492" cy="617048"/>
          </a:xfrm>
        </p:grpSpPr>
        <p:sp>
          <p:nvSpPr>
            <p:cNvPr id="5" name="TextBox 4">
              <a:extLst>
                <a:ext uri="{FF2B5EF4-FFF2-40B4-BE49-F238E27FC236}">
                  <a16:creationId xmlns:a16="http://schemas.microsoft.com/office/drawing/2014/main" id="{5E829EC9-EFB5-45AC-A9C4-2514E29901A3}"/>
                </a:ext>
              </a:extLst>
            </p:cNvPr>
            <p:cNvSpPr txBox="1"/>
            <p:nvPr/>
          </p:nvSpPr>
          <p:spPr>
            <a:xfrm>
              <a:off x="4216725" y="3330676"/>
              <a:ext cx="256802" cy="261610"/>
            </a:xfrm>
            <a:prstGeom prst="rect">
              <a:avLst/>
            </a:prstGeom>
            <a:noFill/>
          </p:spPr>
          <p:txBody>
            <a:bodyPr wrap="none" rtlCol="0">
              <a:spAutoFit/>
            </a:bodyPr>
            <a:lstStyle/>
            <a:p>
              <a:r>
                <a:rPr lang="en-US" sz="1100"/>
                <a:t>0</a:t>
              </a:r>
            </a:p>
          </p:txBody>
        </p:sp>
        <p:sp>
          <p:nvSpPr>
            <p:cNvPr id="6" name="Oval 5">
              <a:extLst>
                <a:ext uri="{FF2B5EF4-FFF2-40B4-BE49-F238E27FC236}">
                  <a16:creationId xmlns:a16="http://schemas.microsoft.com/office/drawing/2014/main" id="{6DEE8671-AB4A-4526-9B4B-AC90FCE5860B}"/>
                </a:ext>
              </a:extLst>
            </p:cNvPr>
            <p:cNvSpPr/>
            <p:nvPr/>
          </p:nvSpPr>
          <p:spPr>
            <a:xfrm>
              <a:off x="4319041"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572388-C163-4FB3-B5B3-B2C37871D79A}"/>
                </a:ext>
              </a:extLst>
            </p:cNvPr>
            <p:cNvSpPr txBox="1"/>
            <p:nvPr/>
          </p:nvSpPr>
          <p:spPr>
            <a:xfrm>
              <a:off x="4575843" y="3330676"/>
              <a:ext cx="256802" cy="261610"/>
            </a:xfrm>
            <a:prstGeom prst="rect">
              <a:avLst/>
            </a:prstGeom>
            <a:noFill/>
          </p:spPr>
          <p:txBody>
            <a:bodyPr wrap="none" rtlCol="0">
              <a:spAutoFit/>
            </a:bodyPr>
            <a:lstStyle/>
            <a:p>
              <a:r>
                <a:rPr lang="en-US" sz="1100"/>
                <a:t>1</a:t>
              </a:r>
            </a:p>
          </p:txBody>
        </p:sp>
        <p:sp>
          <p:nvSpPr>
            <p:cNvPr id="8" name="Oval 7">
              <a:extLst>
                <a:ext uri="{FF2B5EF4-FFF2-40B4-BE49-F238E27FC236}">
                  <a16:creationId xmlns:a16="http://schemas.microsoft.com/office/drawing/2014/main" id="{E6786E7E-4DA2-4019-A9D0-773F17CC0B1D}"/>
                </a:ext>
              </a:extLst>
            </p:cNvPr>
            <p:cNvSpPr/>
            <p:nvPr/>
          </p:nvSpPr>
          <p:spPr>
            <a:xfrm>
              <a:off x="4678159"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583C3C6-7088-409C-81BB-F585717AACB9}"/>
                </a:ext>
              </a:extLst>
            </p:cNvPr>
            <p:cNvSpPr txBox="1"/>
            <p:nvPr/>
          </p:nvSpPr>
          <p:spPr>
            <a:xfrm>
              <a:off x="4871568" y="3330676"/>
              <a:ext cx="256802" cy="261610"/>
            </a:xfrm>
            <a:prstGeom prst="rect">
              <a:avLst/>
            </a:prstGeom>
            <a:noFill/>
          </p:spPr>
          <p:txBody>
            <a:bodyPr wrap="none" rtlCol="0">
              <a:spAutoFit/>
            </a:bodyPr>
            <a:lstStyle/>
            <a:p>
              <a:r>
                <a:rPr lang="en-US" sz="1100"/>
                <a:t>2</a:t>
              </a:r>
            </a:p>
          </p:txBody>
        </p:sp>
        <p:sp>
          <p:nvSpPr>
            <p:cNvPr id="10" name="Oval 9">
              <a:extLst>
                <a:ext uri="{FF2B5EF4-FFF2-40B4-BE49-F238E27FC236}">
                  <a16:creationId xmlns:a16="http://schemas.microsoft.com/office/drawing/2014/main" id="{0775DB1C-BEBB-4626-9648-50C1647E8624}"/>
                </a:ext>
              </a:extLst>
            </p:cNvPr>
            <p:cNvSpPr/>
            <p:nvPr/>
          </p:nvSpPr>
          <p:spPr>
            <a:xfrm>
              <a:off x="4973884"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0D8221-87A1-4035-81C2-F9226056AAA3}"/>
                </a:ext>
              </a:extLst>
            </p:cNvPr>
            <p:cNvSpPr txBox="1"/>
            <p:nvPr/>
          </p:nvSpPr>
          <p:spPr>
            <a:xfrm>
              <a:off x="5230686" y="3330676"/>
              <a:ext cx="256802" cy="261610"/>
            </a:xfrm>
            <a:prstGeom prst="rect">
              <a:avLst/>
            </a:prstGeom>
            <a:noFill/>
          </p:spPr>
          <p:txBody>
            <a:bodyPr wrap="none" rtlCol="0">
              <a:spAutoFit/>
            </a:bodyPr>
            <a:lstStyle/>
            <a:p>
              <a:r>
                <a:rPr lang="en-US" sz="1100"/>
                <a:t>3</a:t>
              </a:r>
            </a:p>
          </p:txBody>
        </p:sp>
        <p:sp>
          <p:nvSpPr>
            <p:cNvPr id="12" name="Oval 11">
              <a:extLst>
                <a:ext uri="{FF2B5EF4-FFF2-40B4-BE49-F238E27FC236}">
                  <a16:creationId xmlns:a16="http://schemas.microsoft.com/office/drawing/2014/main" id="{5FC75E7B-78FE-4901-9369-FCFEAA207F85}"/>
                </a:ext>
              </a:extLst>
            </p:cNvPr>
            <p:cNvSpPr/>
            <p:nvPr/>
          </p:nvSpPr>
          <p:spPr>
            <a:xfrm>
              <a:off x="5333002"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85FDC12-6871-408C-9F39-8464F63220C9}"/>
                </a:ext>
              </a:extLst>
            </p:cNvPr>
            <p:cNvSpPr txBox="1"/>
            <p:nvPr/>
          </p:nvSpPr>
          <p:spPr>
            <a:xfrm>
              <a:off x="5520192" y="3330676"/>
              <a:ext cx="256802" cy="261610"/>
            </a:xfrm>
            <a:prstGeom prst="rect">
              <a:avLst/>
            </a:prstGeom>
            <a:noFill/>
          </p:spPr>
          <p:txBody>
            <a:bodyPr wrap="none" rtlCol="0">
              <a:spAutoFit/>
            </a:bodyPr>
            <a:lstStyle/>
            <a:p>
              <a:r>
                <a:rPr lang="en-US" sz="1100"/>
                <a:t>4</a:t>
              </a:r>
            </a:p>
          </p:txBody>
        </p:sp>
        <p:sp>
          <p:nvSpPr>
            <p:cNvPr id="14" name="Oval 13">
              <a:extLst>
                <a:ext uri="{FF2B5EF4-FFF2-40B4-BE49-F238E27FC236}">
                  <a16:creationId xmlns:a16="http://schemas.microsoft.com/office/drawing/2014/main" id="{66BCCAEF-5BBE-4E5D-90E5-16B4F8DC3AD3}"/>
                </a:ext>
              </a:extLst>
            </p:cNvPr>
            <p:cNvSpPr/>
            <p:nvPr/>
          </p:nvSpPr>
          <p:spPr>
            <a:xfrm>
              <a:off x="5622508"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7B0377B-B557-4D68-85A0-EC3314F79F3B}"/>
                </a:ext>
              </a:extLst>
            </p:cNvPr>
            <p:cNvSpPr txBox="1"/>
            <p:nvPr/>
          </p:nvSpPr>
          <p:spPr>
            <a:xfrm>
              <a:off x="5879310" y="3330676"/>
              <a:ext cx="256802" cy="261610"/>
            </a:xfrm>
            <a:prstGeom prst="rect">
              <a:avLst/>
            </a:prstGeom>
            <a:noFill/>
          </p:spPr>
          <p:txBody>
            <a:bodyPr wrap="none" rtlCol="0">
              <a:spAutoFit/>
            </a:bodyPr>
            <a:lstStyle/>
            <a:p>
              <a:r>
                <a:rPr lang="en-US" sz="1100"/>
                <a:t>5</a:t>
              </a:r>
            </a:p>
          </p:txBody>
        </p:sp>
        <p:sp>
          <p:nvSpPr>
            <p:cNvPr id="16" name="Oval 15">
              <a:extLst>
                <a:ext uri="{FF2B5EF4-FFF2-40B4-BE49-F238E27FC236}">
                  <a16:creationId xmlns:a16="http://schemas.microsoft.com/office/drawing/2014/main" id="{94F47089-37AA-4D2C-8DC2-B4F58B62A090}"/>
                </a:ext>
              </a:extLst>
            </p:cNvPr>
            <p:cNvSpPr/>
            <p:nvPr/>
          </p:nvSpPr>
          <p:spPr>
            <a:xfrm>
              <a:off x="5981626"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831AB21-1F15-404F-87DA-689D8110A7FF}"/>
                </a:ext>
              </a:extLst>
            </p:cNvPr>
            <p:cNvSpPr txBox="1"/>
            <p:nvPr/>
          </p:nvSpPr>
          <p:spPr>
            <a:xfrm>
              <a:off x="3879282" y="3330676"/>
              <a:ext cx="300082" cy="261610"/>
            </a:xfrm>
            <a:prstGeom prst="rect">
              <a:avLst/>
            </a:prstGeom>
            <a:noFill/>
          </p:spPr>
          <p:txBody>
            <a:bodyPr wrap="none" rtlCol="0">
              <a:spAutoFit/>
            </a:bodyPr>
            <a:lstStyle/>
            <a:p>
              <a:r>
                <a:rPr lang="en-US" sz="1100"/>
                <a:t>-1</a:t>
              </a:r>
            </a:p>
          </p:txBody>
        </p:sp>
        <p:sp>
          <p:nvSpPr>
            <p:cNvPr id="18" name="Oval 17">
              <a:extLst>
                <a:ext uri="{FF2B5EF4-FFF2-40B4-BE49-F238E27FC236}">
                  <a16:creationId xmlns:a16="http://schemas.microsoft.com/office/drawing/2014/main" id="{B8A734F9-59C4-4FE3-8E0E-4D66BB885351}"/>
                </a:ext>
              </a:extLst>
            </p:cNvPr>
            <p:cNvSpPr/>
            <p:nvPr/>
          </p:nvSpPr>
          <p:spPr>
            <a:xfrm>
              <a:off x="4019698"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85BEDF4-09E8-4759-BCD5-21E383598D3D}"/>
                </a:ext>
              </a:extLst>
            </p:cNvPr>
            <p:cNvSpPr txBox="1"/>
            <p:nvPr/>
          </p:nvSpPr>
          <p:spPr>
            <a:xfrm>
              <a:off x="3523279" y="3330676"/>
              <a:ext cx="300082" cy="261610"/>
            </a:xfrm>
            <a:prstGeom prst="rect">
              <a:avLst/>
            </a:prstGeom>
            <a:noFill/>
          </p:spPr>
          <p:txBody>
            <a:bodyPr wrap="none" rtlCol="0">
              <a:spAutoFit/>
            </a:bodyPr>
            <a:lstStyle/>
            <a:p>
              <a:r>
                <a:rPr lang="en-US" sz="1100"/>
                <a:t>-2</a:t>
              </a:r>
            </a:p>
          </p:txBody>
        </p:sp>
        <p:sp>
          <p:nvSpPr>
            <p:cNvPr id="20" name="Oval 19">
              <a:extLst>
                <a:ext uri="{FF2B5EF4-FFF2-40B4-BE49-F238E27FC236}">
                  <a16:creationId xmlns:a16="http://schemas.microsoft.com/office/drawing/2014/main" id="{1BC24E96-842A-49AB-A9C4-3FA570A3CC38}"/>
                </a:ext>
              </a:extLst>
            </p:cNvPr>
            <p:cNvSpPr/>
            <p:nvPr/>
          </p:nvSpPr>
          <p:spPr>
            <a:xfrm>
              <a:off x="3663695"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089C3C2-D3E9-47E0-B4BC-9962061670A8}"/>
                </a:ext>
              </a:extLst>
            </p:cNvPr>
            <p:cNvSpPr txBox="1"/>
            <p:nvPr/>
          </p:nvSpPr>
          <p:spPr>
            <a:xfrm>
              <a:off x="3223770" y="3330676"/>
              <a:ext cx="300082" cy="261610"/>
            </a:xfrm>
            <a:prstGeom prst="rect">
              <a:avLst/>
            </a:prstGeom>
            <a:noFill/>
          </p:spPr>
          <p:txBody>
            <a:bodyPr wrap="none" rtlCol="0">
              <a:spAutoFit/>
            </a:bodyPr>
            <a:lstStyle/>
            <a:p>
              <a:r>
                <a:rPr lang="en-US" sz="1100"/>
                <a:t>-3</a:t>
              </a:r>
            </a:p>
          </p:txBody>
        </p:sp>
        <p:sp>
          <p:nvSpPr>
            <p:cNvPr id="22" name="Oval 21">
              <a:extLst>
                <a:ext uri="{FF2B5EF4-FFF2-40B4-BE49-F238E27FC236}">
                  <a16:creationId xmlns:a16="http://schemas.microsoft.com/office/drawing/2014/main" id="{BE4F90B9-1CD4-491A-810F-CE54FC97D911}"/>
                </a:ext>
              </a:extLst>
            </p:cNvPr>
            <p:cNvSpPr/>
            <p:nvPr/>
          </p:nvSpPr>
          <p:spPr>
            <a:xfrm>
              <a:off x="3364186"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1088B2D-D642-4E80-95BD-AA05C0E4CD99}"/>
                </a:ext>
              </a:extLst>
            </p:cNvPr>
            <p:cNvSpPr txBox="1"/>
            <p:nvPr/>
          </p:nvSpPr>
          <p:spPr>
            <a:xfrm>
              <a:off x="2880821" y="3330676"/>
              <a:ext cx="300082" cy="261610"/>
            </a:xfrm>
            <a:prstGeom prst="rect">
              <a:avLst/>
            </a:prstGeom>
            <a:noFill/>
          </p:spPr>
          <p:txBody>
            <a:bodyPr wrap="none" rtlCol="0">
              <a:spAutoFit/>
            </a:bodyPr>
            <a:lstStyle/>
            <a:p>
              <a:r>
                <a:rPr lang="en-US" sz="1100"/>
                <a:t>-4</a:t>
              </a:r>
            </a:p>
          </p:txBody>
        </p:sp>
        <p:sp>
          <p:nvSpPr>
            <p:cNvPr id="24" name="Oval 23">
              <a:extLst>
                <a:ext uri="{FF2B5EF4-FFF2-40B4-BE49-F238E27FC236}">
                  <a16:creationId xmlns:a16="http://schemas.microsoft.com/office/drawing/2014/main" id="{6617C39C-9B11-4367-9192-71FC5ACEC55A}"/>
                </a:ext>
              </a:extLst>
            </p:cNvPr>
            <p:cNvSpPr/>
            <p:nvPr/>
          </p:nvSpPr>
          <p:spPr>
            <a:xfrm>
              <a:off x="3021237"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F837D50-6A0F-47E9-BE77-C0415A225AAB}"/>
                </a:ext>
              </a:extLst>
            </p:cNvPr>
            <p:cNvSpPr txBox="1"/>
            <p:nvPr/>
          </p:nvSpPr>
          <p:spPr>
            <a:xfrm>
              <a:off x="2566099" y="3330676"/>
              <a:ext cx="300082" cy="261610"/>
            </a:xfrm>
            <a:prstGeom prst="rect">
              <a:avLst/>
            </a:prstGeom>
            <a:noFill/>
          </p:spPr>
          <p:txBody>
            <a:bodyPr wrap="none" rtlCol="0">
              <a:spAutoFit/>
            </a:bodyPr>
            <a:lstStyle/>
            <a:p>
              <a:r>
                <a:rPr lang="en-US" sz="1100"/>
                <a:t>-5</a:t>
              </a:r>
            </a:p>
          </p:txBody>
        </p:sp>
        <p:sp>
          <p:nvSpPr>
            <p:cNvPr id="26" name="Oval 25">
              <a:extLst>
                <a:ext uri="{FF2B5EF4-FFF2-40B4-BE49-F238E27FC236}">
                  <a16:creationId xmlns:a16="http://schemas.microsoft.com/office/drawing/2014/main" id="{E3FDB766-4020-4914-968E-5F9A51B25042}"/>
                </a:ext>
              </a:extLst>
            </p:cNvPr>
            <p:cNvSpPr/>
            <p:nvPr/>
          </p:nvSpPr>
          <p:spPr>
            <a:xfrm>
              <a:off x="2706515" y="356847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7239652D-8810-4547-8EF4-A408072FDEDC}"/>
                </a:ext>
              </a:extLst>
            </p:cNvPr>
            <p:cNvSpPr/>
            <p:nvPr/>
          </p:nvSpPr>
          <p:spPr>
            <a:xfrm>
              <a:off x="4347054" y="3597275"/>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2F7A270-528E-4228-9F4A-404453A3AC2F}"/>
                </a:ext>
              </a:extLst>
            </p:cNvPr>
            <p:cNvSpPr/>
            <p:nvPr/>
          </p:nvSpPr>
          <p:spPr>
            <a:xfrm>
              <a:off x="5005163" y="3597275"/>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E0D0A43-FAFA-4221-ABBE-584EBC6ADA86}"/>
                </a:ext>
              </a:extLst>
            </p:cNvPr>
            <p:cNvSpPr/>
            <p:nvPr/>
          </p:nvSpPr>
          <p:spPr>
            <a:xfrm>
              <a:off x="3693392" y="3591332"/>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DB71742-B231-46F1-8117-EB63AF79F8C1}"/>
                </a:ext>
              </a:extLst>
            </p:cNvPr>
            <p:cNvSpPr/>
            <p:nvPr/>
          </p:nvSpPr>
          <p:spPr>
            <a:xfrm>
              <a:off x="3039533" y="3591331"/>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4B0E22A-3154-4B58-87AF-36A4AC561A0A}"/>
                </a:ext>
              </a:extLst>
            </p:cNvPr>
            <p:cNvSpPr/>
            <p:nvPr/>
          </p:nvSpPr>
          <p:spPr>
            <a:xfrm>
              <a:off x="5645192" y="3602287"/>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7876A5AC-CD1C-4FA2-ACEA-FDAEEA28CA6E}"/>
                </a:ext>
              </a:extLst>
            </p:cNvPr>
            <p:cNvSpPr/>
            <p:nvPr/>
          </p:nvSpPr>
          <p:spPr>
            <a:xfrm>
              <a:off x="2392685" y="3591329"/>
              <a:ext cx="631032" cy="204829"/>
            </a:xfrm>
            <a:custGeom>
              <a:avLst/>
              <a:gdLst>
                <a:gd name="connsiteX0" fmla="*/ 0 w 631032"/>
                <a:gd name="connsiteY0" fmla="*/ 0 h 191402"/>
                <a:gd name="connsiteX1" fmla="*/ 104775 w 631032"/>
                <a:gd name="connsiteY1" fmla="*/ 147638 h 191402"/>
                <a:gd name="connsiteX2" fmla="*/ 257175 w 631032"/>
                <a:gd name="connsiteY2" fmla="*/ 183356 h 191402"/>
                <a:gd name="connsiteX3" fmla="*/ 426244 w 631032"/>
                <a:gd name="connsiteY3" fmla="*/ 183356 h 191402"/>
                <a:gd name="connsiteX4" fmla="*/ 514350 w 631032"/>
                <a:gd name="connsiteY4" fmla="*/ 178594 h 191402"/>
                <a:gd name="connsiteX5" fmla="*/ 631032 w 631032"/>
                <a:gd name="connsiteY5" fmla="*/ 26194 h 191402"/>
                <a:gd name="connsiteX0" fmla="*/ 0 w 631032"/>
                <a:gd name="connsiteY0" fmla="*/ 0 h 198825"/>
                <a:gd name="connsiteX1" fmla="*/ 104775 w 631032"/>
                <a:gd name="connsiteY1" fmla="*/ 147638 h 198825"/>
                <a:gd name="connsiteX2" fmla="*/ 257175 w 631032"/>
                <a:gd name="connsiteY2" fmla="*/ 183356 h 198825"/>
                <a:gd name="connsiteX3" fmla="*/ 421482 w 631032"/>
                <a:gd name="connsiteY3" fmla="*/ 197643 h 198825"/>
                <a:gd name="connsiteX4" fmla="*/ 514350 w 631032"/>
                <a:gd name="connsiteY4" fmla="*/ 178594 h 198825"/>
                <a:gd name="connsiteX5" fmla="*/ 631032 w 631032"/>
                <a:gd name="connsiteY5" fmla="*/ 26194 h 198825"/>
                <a:gd name="connsiteX0" fmla="*/ 0 w 631032"/>
                <a:gd name="connsiteY0" fmla="*/ 0 h 207804"/>
                <a:gd name="connsiteX1" fmla="*/ 104775 w 631032"/>
                <a:gd name="connsiteY1" fmla="*/ 147638 h 207804"/>
                <a:gd name="connsiteX2" fmla="*/ 257175 w 631032"/>
                <a:gd name="connsiteY2" fmla="*/ 204787 h 207804"/>
                <a:gd name="connsiteX3" fmla="*/ 421482 w 631032"/>
                <a:gd name="connsiteY3" fmla="*/ 197643 h 207804"/>
                <a:gd name="connsiteX4" fmla="*/ 514350 w 631032"/>
                <a:gd name="connsiteY4" fmla="*/ 178594 h 207804"/>
                <a:gd name="connsiteX5" fmla="*/ 631032 w 631032"/>
                <a:gd name="connsiteY5" fmla="*/ 26194 h 207804"/>
                <a:gd name="connsiteX0" fmla="*/ 0 w 631032"/>
                <a:gd name="connsiteY0" fmla="*/ 0 h 205567"/>
                <a:gd name="connsiteX1" fmla="*/ 104775 w 631032"/>
                <a:gd name="connsiteY1" fmla="*/ 147638 h 205567"/>
                <a:gd name="connsiteX2" fmla="*/ 257175 w 631032"/>
                <a:gd name="connsiteY2" fmla="*/ 204787 h 205567"/>
                <a:gd name="connsiteX3" fmla="*/ 421482 w 631032"/>
                <a:gd name="connsiteY3" fmla="*/ 197643 h 205567"/>
                <a:gd name="connsiteX4" fmla="*/ 514350 w 631032"/>
                <a:gd name="connsiteY4" fmla="*/ 178594 h 205567"/>
                <a:gd name="connsiteX5" fmla="*/ 631032 w 631032"/>
                <a:gd name="connsiteY5" fmla="*/ 26194 h 205567"/>
                <a:gd name="connsiteX0" fmla="*/ 0 w 631032"/>
                <a:gd name="connsiteY0" fmla="*/ 0 h 204829"/>
                <a:gd name="connsiteX1" fmla="*/ 104775 w 631032"/>
                <a:gd name="connsiteY1" fmla="*/ 147638 h 204829"/>
                <a:gd name="connsiteX2" fmla="*/ 257175 w 631032"/>
                <a:gd name="connsiteY2" fmla="*/ 204787 h 204829"/>
                <a:gd name="connsiteX3" fmla="*/ 421482 w 631032"/>
                <a:gd name="connsiteY3" fmla="*/ 197643 h 204829"/>
                <a:gd name="connsiteX4" fmla="*/ 514350 w 631032"/>
                <a:gd name="connsiteY4" fmla="*/ 178594 h 204829"/>
                <a:gd name="connsiteX5" fmla="*/ 631032 w 631032"/>
                <a:gd name="connsiteY5" fmla="*/ 26194 h 20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1032" h="204829">
                  <a:moveTo>
                    <a:pt x="0" y="0"/>
                  </a:moveTo>
                  <a:cubicBezTo>
                    <a:pt x="30956" y="58539"/>
                    <a:pt x="61913" y="113507"/>
                    <a:pt x="104775" y="147638"/>
                  </a:cubicBezTo>
                  <a:cubicBezTo>
                    <a:pt x="147637" y="181769"/>
                    <a:pt x="209153" y="205978"/>
                    <a:pt x="257175" y="204787"/>
                  </a:cubicBezTo>
                  <a:cubicBezTo>
                    <a:pt x="305197" y="203596"/>
                    <a:pt x="378620" y="202009"/>
                    <a:pt x="421482" y="197643"/>
                  </a:cubicBezTo>
                  <a:cubicBezTo>
                    <a:pt x="464345" y="193278"/>
                    <a:pt x="479425" y="207169"/>
                    <a:pt x="514350" y="178594"/>
                  </a:cubicBezTo>
                  <a:cubicBezTo>
                    <a:pt x="549275" y="150019"/>
                    <a:pt x="589756" y="89297"/>
                    <a:pt x="631032" y="26194"/>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2E27695E-C5BA-4FFD-A69B-B9764C39A769}"/>
                </a:ext>
              </a:extLst>
            </p:cNvPr>
            <p:cNvSpPr/>
            <p:nvPr/>
          </p:nvSpPr>
          <p:spPr>
            <a:xfrm>
              <a:off x="4710113" y="3614738"/>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FCF32327-033C-4C39-ADE0-DE559B131858}"/>
                </a:ext>
              </a:extLst>
            </p:cNvPr>
            <p:cNvSpPr/>
            <p:nvPr/>
          </p:nvSpPr>
          <p:spPr>
            <a:xfrm>
              <a:off x="5363775" y="3598240"/>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18D19772-C4CA-46B6-9F3A-0DBEB2EB393A}"/>
                </a:ext>
              </a:extLst>
            </p:cNvPr>
            <p:cNvSpPr/>
            <p:nvPr/>
          </p:nvSpPr>
          <p:spPr>
            <a:xfrm>
              <a:off x="6012711" y="3609197"/>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B5EC594-895C-42EF-B875-2BEDB6D4AA02}"/>
                </a:ext>
              </a:extLst>
            </p:cNvPr>
            <p:cNvSpPr/>
            <p:nvPr/>
          </p:nvSpPr>
          <p:spPr>
            <a:xfrm>
              <a:off x="4053586" y="3598240"/>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5DDB970-C652-4AAF-9859-8005A971B46F}"/>
                </a:ext>
              </a:extLst>
            </p:cNvPr>
            <p:cNvSpPr/>
            <p:nvPr/>
          </p:nvSpPr>
          <p:spPr>
            <a:xfrm>
              <a:off x="3399877" y="3598240"/>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D2D73F3-B0A3-4595-A567-1B3FC3DA8C40}"/>
                </a:ext>
              </a:extLst>
            </p:cNvPr>
            <p:cNvSpPr/>
            <p:nvPr/>
          </p:nvSpPr>
          <p:spPr>
            <a:xfrm>
              <a:off x="2739621" y="3598240"/>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91C7A70B-90A3-493C-BF17-7E022942A888}"/>
                </a:ext>
              </a:extLst>
            </p:cNvPr>
            <p:cNvSpPr/>
            <p:nvPr/>
          </p:nvSpPr>
          <p:spPr>
            <a:xfrm>
              <a:off x="2088012" y="3598240"/>
              <a:ext cx="635793" cy="332986"/>
            </a:xfrm>
            <a:custGeom>
              <a:avLst/>
              <a:gdLst>
                <a:gd name="connsiteX0" fmla="*/ 0 w 635793"/>
                <a:gd name="connsiteY0" fmla="*/ 0 h 326756"/>
                <a:gd name="connsiteX1" fmla="*/ 116681 w 635793"/>
                <a:gd name="connsiteY1" fmla="*/ 276225 h 326756"/>
                <a:gd name="connsiteX2" fmla="*/ 438150 w 635793"/>
                <a:gd name="connsiteY2" fmla="*/ 316706 h 326756"/>
                <a:gd name="connsiteX3" fmla="*/ 540543 w 635793"/>
                <a:gd name="connsiteY3" fmla="*/ 297656 h 326756"/>
                <a:gd name="connsiteX4" fmla="*/ 635793 w 635793"/>
                <a:gd name="connsiteY4" fmla="*/ 26193 h 326756"/>
                <a:gd name="connsiteX0" fmla="*/ 0 w 635793"/>
                <a:gd name="connsiteY0" fmla="*/ 0 h 330462"/>
                <a:gd name="connsiteX1" fmla="*/ 116681 w 635793"/>
                <a:gd name="connsiteY1" fmla="*/ 276225 h 330462"/>
                <a:gd name="connsiteX2" fmla="*/ 252412 w 635793"/>
                <a:gd name="connsiteY2" fmla="*/ 328612 h 330462"/>
                <a:gd name="connsiteX3" fmla="*/ 438150 w 635793"/>
                <a:gd name="connsiteY3" fmla="*/ 316706 h 330462"/>
                <a:gd name="connsiteX4" fmla="*/ 540543 w 635793"/>
                <a:gd name="connsiteY4" fmla="*/ 297656 h 330462"/>
                <a:gd name="connsiteX5" fmla="*/ 635793 w 635793"/>
                <a:gd name="connsiteY5" fmla="*/ 26193 h 330462"/>
                <a:gd name="connsiteX0" fmla="*/ 0 w 635793"/>
                <a:gd name="connsiteY0" fmla="*/ 0 h 334347"/>
                <a:gd name="connsiteX1" fmla="*/ 116681 w 635793"/>
                <a:gd name="connsiteY1" fmla="*/ 276225 h 334347"/>
                <a:gd name="connsiteX2" fmla="*/ 252412 w 635793"/>
                <a:gd name="connsiteY2" fmla="*/ 328612 h 334347"/>
                <a:gd name="connsiteX3" fmla="*/ 438150 w 635793"/>
                <a:gd name="connsiteY3" fmla="*/ 330994 h 334347"/>
                <a:gd name="connsiteX4" fmla="*/ 540543 w 635793"/>
                <a:gd name="connsiteY4" fmla="*/ 297656 h 334347"/>
                <a:gd name="connsiteX5" fmla="*/ 635793 w 635793"/>
                <a:gd name="connsiteY5" fmla="*/ 26193 h 334347"/>
                <a:gd name="connsiteX0" fmla="*/ 0 w 635793"/>
                <a:gd name="connsiteY0" fmla="*/ 0 h 332986"/>
                <a:gd name="connsiteX1" fmla="*/ 116681 w 635793"/>
                <a:gd name="connsiteY1" fmla="*/ 276225 h 332986"/>
                <a:gd name="connsiteX2" fmla="*/ 200025 w 635793"/>
                <a:gd name="connsiteY2" fmla="*/ 328612 h 332986"/>
                <a:gd name="connsiteX3" fmla="*/ 252412 w 635793"/>
                <a:gd name="connsiteY3" fmla="*/ 328612 h 332986"/>
                <a:gd name="connsiteX4" fmla="*/ 438150 w 635793"/>
                <a:gd name="connsiteY4" fmla="*/ 330994 h 332986"/>
                <a:gd name="connsiteX5" fmla="*/ 540543 w 635793"/>
                <a:gd name="connsiteY5" fmla="*/ 297656 h 332986"/>
                <a:gd name="connsiteX6" fmla="*/ 635793 w 635793"/>
                <a:gd name="connsiteY6" fmla="*/ 26193 h 33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793" h="332986">
                  <a:moveTo>
                    <a:pt x="0" y="0"/>
                  </a:moveTo>
                  <a:cubicBezTo>
                    <a:pt x="21828" y="111720"/>
                    <a:pt x="83344" y="221456"/>
                    <a:pt x="116681" y="276225"/>
                  </a:cubicBezTo>
                  <a:cubicBezTo>
                    <a:pt x="150018" y="330994"/>
                    <a:pt x="177403" y="319881"/>
                    <a:pt x="200025" y="328612"/>
                  </a:cubicBezTo>
                  <a:cubicBezTo>
                    <a:pt x="222647" y="337343"/>
                    <a:pt x="213121" y="327421"/>
                    <a:pt x="252412" y="328612"/>
                  </a:cubicBezTo>
                  <a:cubicBezTo>
                    <a:pt x="291703" y="329803"/>
                    <a:pt x="390128" y="336153"/>
                    <a:pt x="438150" y="330994"/>
                  </a:cubicBezTo>
                  <a:cubicBezTo>
                    <a:pt x="486172" y="325835"/>
                    <a:pt x="507603" y="348456"/>
                    <a:pt x="540543" y="297656"/>
                  </a:cubicBezTo>
                  <a:cubicBezTo>
                    <a:pt x="573484" y="246856"/>
                    <a:pt x="604638" y="137715"/>
                    <a:pt x="635793" y="26193"/>
                  </a:cubicBezTo>
                </a:path>
              </a:pathLst>
            </a:custGeom>
            <a:noFill/>
            <a:ln w="317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Content Placeholder 2">
            <a:extLst>
              <a:ext uri="{FF2B5EF4-FFF2-40B4-BE49-F238E27FC236}">
                <a16:creationId xmlns:a16="http://schemas.microsoft.com/office/drawing/2014/main" id="{571A87A5-D67B-4E4E-83F3-7D77A39D7FA9}"/>
              </a:ext>
            </a:extLst>
          </p:cNvPr>
          <p:cNvSpPr txBox="1">
            <a:spLocks/>
          </p:cNvSpPr>
          <p:nvPr/>
        </p:nvSpPr>
        <p:spPr>
          <a:xfrm>
            <a:off x="836883" y="4055050"/>
            <a:ext cx="10515600" cy="10672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If we have that, then the desired set of integers can be modeled as: </a:t>
            </a:r>
          </a:p>
          <a:p>
            <a:pPr marL="457200" lvl="1" indent="0">
              <a:buNone/>
            </a:pPr>
            <a:r>
              <a:rPr lang="en-US"/>
              <a:t>The chain in the number line which starts at 0.</a:t>
            </a:r>
          </a:p>
        </p:txBody>
      </p:sp>
    </p:spTree>
    <p:extLst>
      <p:ext uri="{BB962C8B-B14F-4D97-AF65-F5344CB8AC3E}">
        <p14:creationId xmlns:p14="http://schemas.microsoft.com/office/powerpoint/2010/main" val="350413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EB3AC-A3E7-4D07-ABC2-DA5BDDBEFA2E}"/>
              </a:ext>
            </a:extLst>
          </p:cNvPr>
          <p:cNvSpPr>
            <a:spLocks noGrp="1"/>
          </p:cNvSpPr>
          <p:nvPr>
            <p:ph type="title"/>
          </p:nvPr>
        </p:nvSpPr>
        <p:spPr/>
        <p:txBody>
          <a:bodyPr/>
          <a:lstStyle/>
          <a:p>
            <a:r>
              <a:rPr lang="en-US"/>
              <a:t>How to model a number line?</a:t>
            </a:r>
          </a:p>
        </p:txBody>
      </p:sp>
      <p:sp>
        <p:nvSpPr>
          <p:cNvPr id="3" name="Content Placeholder 2">
            <a:extLst>
              <a:ext uri="{FF2B5EF4-FFF2-40B4-BE49-F238E27FC236}">
                <a16:creationId xmlns:a16="http://schemas.microsoft.com/office/drawing/2014/main" id="{900E228E-FCF9-4531-995B-43B73EF6C52F}"/>
              </a:ext>
            </a:extLst>
          </p:cNvPr>
          <p:cNvSpPr>
            <a:spLocks noGrp="1"/>
          </p:cNvSpPr>
          <p:nvPr>
            <p:ph idx="1"/>
          </p:nvPr>
        </p:nvSpPr>
        <p:spPr/>
        <p:txBody>
          <a:bodyPr/>
          <a:lstStyle/>
          <a:p>
            <a:r>
              <a:rPr lang="en-US"/>
              <a:t>It is better to model a number line as a sequence and each integer i is connected to i.next and i.prev rather than i+1 and i-1. Here’s why: </a:t>
            </a:r>
          </a:p>
          <a:p>
            <a:pPr lvl="1"/>
            <a:r>
              <a:rPr lang="en-US"/>
              <a:t>Since computers are finite, instances are also finite. Instances modeled by adding 2 to each integer will eventually fail with arithmetic overflow or with addition circling around to negative values. </a:t>
            </a:r>
          </a:p>
          <a:p>
            <a:r>
              <a:rPr lang="en-US"/>
              <a:t>So, instead of an instance connecting </a:t>
            </a:r>
            <a:r>
              <a:rPr lang="en-US" i="1"/>
              <a:t>i</a:t>
            </a:r>
            <a:r>
              <a:rPr lang="en-US"/>
              <a:t> to </a:t>
            </a:r>
            <a:r>
              <a:rPr lang="en-US" i="1"/>
              <a:t>i+2</a:t>
            </a:r>
            <a:r>
              <a:rPr lang="en-US"/>
              <a:t>, the instance connects </a:t>
            </a:r>
            <a:r>
              <a:rPr lang="en-US" i="1"/>
              <a:t>i</a:t>
            </a:r>
            <a:r>
              <a:rPr lang="en-US"/>
              <a:t> to the integer that is two steps away in the sequence:  </a:t>
            </a:r>
            <a:r>
              <a:rPr lang="en-US" i="1"/>
              <a:t>i.next.next</a:t>
            </a:r>
            <a:endParaRPr lang="en-US"/>
          </a:p>
        </p:txBody>
      </p:sp>
    </p:spTree>
    <p:extLst>
      <p:ext uri="{BB962C8B-B14F-4D97-AF65-F5344CB8AC3E}">
        <p14:creationId xmlns:p14="http://schemas.microsoft.com/office/powerpoint/2010/main" val="228714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9389-3393-4DF3-9042-D49ECA0D3368}"/>
              </a:ext>
            </a:extLst>
          </p:cNvPr>
          <p:cNvSpPr>
            <a:spLocks noGrp="1"/>
          </p:cNvSpPr>
          <p:nvPr>
            <p:ph type="title"/>
          </p:nvPr>
        </p:nvSpPr>
        <p:spPr/>
        <p:txBody>
          <a:bodyPr/>
          <a:lstStyle/>
          <a:p>
            <a:r>
              <a:rPr lang="en-US"/>
              <a:t>Here is an Alloy model of the number line:</a:t>
            </a:r>
          </a:p>
        </p:txBody>
      </p:sp>
      <p:sp>
        <p:nvSpPr>
          <p:cNvPr id="4" name="Rectangle 3">
            <a:extLst>
              <a:ext uri="{FF2B5EF4-FFF2-40B4-BE49-F238E27FC236}">
                <a16:creationId xmlns:a16="http://schemas.microsoft.com/office/drawing/2014/main" id="{B235AD00-01E5-4A17-8636-6ADEC7C27EBC}"/>
              </a:ext>
            </a:extLst>
          </p:cNvPr>
          <p:cNvSpPr/>
          <p:nvPr/>
        </p:nvSpPr>
        <p:spPr>
          <a:xfrm>
            <a:off x="3363883" y="1969808"/>
            <a:ext cx="3386051" cy="1200329"/>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NumberLine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connections: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-&gt; </a:t>
            </a:r>
            <a:r>
              <a:rPr lang="en-US" sz="2400" b="1">
                <a:latin typeface="Calibri" panose="020F0502020204030204" pitchFamily="34" charset="0"/>
                <a:ea typeface="Calibri" panose="020F0502020204030204" pitchFamily="34" charset="0"/>
                <a:cs typeface="Times New Roman" panose="02020603050405020304" pitchFamily="18" charset="0"/>
              </a:rPr>
              <a:t>Int</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sp>
        <p:nvSpPr>
          <p:cNvPr id="5" name="Rectangle 4">
            <a:extLst>
              <a:ext uri="{FF2B5EF4-FFF2-40B4-BE49-F238E27FC236}">
                <a16:creationId xmlns:a16="http://schemas.microsoft.com/office/drawing/2014/main" id="{FDFCA99D-17D4-4D81-8C9B-6EC06916767B}"/>
              </a:ext>
            </a:extLst>
          </p:cNvPr>
          <p:cNvSpPr/>
          <p:nvPr/>
        </p:nvSpPr>
        <p:spPr>
          <a:xfrm>
            <a:off x="838200" y="3449257"/>
            <a:ext cx="9951720" cy="1938992"/>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The signature declaration defines NumberLine with a field called connections. The value of connections is a set of (int, int) pairs. The </a:t>
            </a:r>
            <a:r>
              <a:rPr lang="en-US" sz="2400" i="1">
                <a:latin typeface="Calibri" panose="020F0502020204030204" pitchFamily="34" charset="0"/>
                <a:ea typeface="Calibri" panose="020F0502020204030204" pitchFamily="34" charset="0"/>
                <a:cs typeface="Times New Roman" panose="02020603050405020304" pitchFamily="18" charset="0"/>
              </a:rPr>
              <a:t>arrow operator</a:t>
            </a:r>
            <a:r>
              <a:rPr lang="en-US" sz="2400">
                <a:latin typeface="Calibri" panose="020F0502020204030204" pitchFamily="34" charset="0"/>
                <a:ea typeface="Calibri" panose="020F0502020204030204" pitchFamily="34" charset="0"/>
                <a:cs typeface="Times New Roman" panose="02020603050405020304" pitchFamily="18" charset="0"/>
              </a:rPr>
              <a:t> ( -&gt; ) means “all possible combinations of the set on the left of the arrow with the set on the right of the arrow.” You might remember from your high school math class that this is called the </a:t>
            </a:r>
            <a:r>
              <a:rPr lang="en-US" sz="2400" i="1">
                <a:latin typeface="Calibri" panose="020F0502020204030204" pitchFamily="34" charset="0"/>
                <a:ea typeface="Calibri" panose="020F0502020204030204" pitchFamily="34" charset="0"/>
                <a:cs typeface="Times New Roman" panose="02020603050405020304" pitchFamily="18" charset="0"/>
              </a:rPr>
              <a:t>cartesian product</a:t>
            </a: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spTree>
    <p:extLst>
      <p:ext uri="{BB962C8B-B14F-4D97-AF65-F5344CB8AC3E}">
        <p14:creationId xmlns:p14="http://schemas.microsoft.com/office/powerpoint/2010/main" val="40267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88CAFF-6A3C-4BB5-8C83-B347218E705A}"/>
              </a:ext>
            </a:extLst>
          </p:cNvPr>
          <p:cNvSpPr>
            <a:spLocks noGrp="1"/>
          </p:cNvSpPr>
          <p:nvPr>
            <p:ph type="title"/>
          </p:nvPr>
        </p:nvSpPr>
        <p:spPr/>
        <p:txBody>
          <a:bodyPr/>
          <a:lstStyle/>
          <a:p>
            <a:r>
              <a:rPr lang="en-US"/>
              <a:t>Don’t want the value of connections to be all possible (int, int) pairs</a:t>
            </a:r>
          </a:p>
        </p:txBody>
      </p:sp>
      <p:sp>
        <p:nvSpPr>
          <p:cNvPr id="4" name="Content Placeholder 3">
            <a:extLst>
              <a:ext uri="{FF2B5EF4-FFF2-40B4-BE49-F238E27FC236}">
                <a16:creationId xmlns:a16="http://schemas.microsoft.com/office/drawing/2014/main" id="{30A7415A-880E-4A38-A93B-B70AFAEBB326}"/>
              </a:ext>
            </a:extLst>
          </p:cNvPr>
          <p:cNvSpPr>
            <a:spLocks noGrp="1"/>
          </p:cNvSpPr>
          <p:nvPr>
            <p:ph idx="1"/>
          </p:nvPr>
        </p:nvSpPr>
        <p:spPr>
          <a:xfrm>
            <a:off x="838200" y="1825625"/>
            <a:ext cx="10515600" cy="1499466"/>
          </a:xfrm>
        </p:spPr>
        <p:txBody>
          <a:bodyPr/>
          <a:lstStyle/>
          <a:p>
            <a:r>
              <a:rPr lang="en-US"/>
              <a:t>We only want (i, i.next.next) pairs. </a:t>
            </a:r>
          </a:p>
          <a:p>
            <a:r>
              <a:rPr lang="en-US"/>
              <a:t>The following </a:t>
            </a:r>
            <a:r>
              <a:rPr lang="en-US" b="1"/>
              <a:t>fact</a:t>
            </a:r>
            <a:r>
              <a:rPr lang="en-US"/>
              <a:t> constrains the pairs: For all integer </a:t>
            </a:r>
            <a:r>
              <a:rPr lang="en-US" i="1"/>
              <a:t>i</a:t>
            </a:r>
            <a:r>
              <a:rPr lang="en-US"/>
              <a:t> the value of the i’th connection is </a:t>
            </a:r>
            <a:r>
              <a:rPr lang="en-US" i="1"/>
              <a:t>i.next.next</a:t>
            </a:r>
            <a:endParaRPr lang="en-US"/>
          </a:p>
        </p:txBody>
      </p:sp>
      <p:sp>
        <p:nvSpPr>
          <p:cNvPr id="5" name="Rectangle 4">
            <a:extLst>
              <a:ext uri="{FF2B5EF4-FFF2-40B4-BE49-F238E27FC236}">
                <a16:creationId xmlns:a16="http://schemas.microsoft.com/office/drawing/2014/main" id="{5BD120A9-3172-444C-BF10-D924B15703B6}"/>
              </a:ext>
            </a:extLst>
          </p:cNvPr>
          <p:cNvSpPr/>
          <p:nvPr/>
        </p:nvSpPr>
        <p:spPr>
          <a:xfrm>
            <a:off x="1335577" y="3460028"/>
            <a:ext cx="6810895" cy="1200329"/>
          </a:xfrm>
          <a:prstGeom prst="rect">
            <a:avLst/>
          </a:prstGeom>
          <a:ln>
            <a:solidFill>
              <a:schemeClr val="bg1">
                <a:lumMod val="6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Chain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all</a:t>
            </a:r>
            <a:r>
              <a:rPr lang="en-US" sz="2400">
                <a:latin typeface="Calibri" panose="020F0502020204030204" pitchFamily="34" charset="0"/>
                <a:ea typeface="Calibri" panose="020F0502020204030204" pitchFamily="34" charset="0"/>
                <a:cs typeface="Times New Roman" panose="02020603050405020304" pitchFamily="18" charset="0"/>
              </a:rPr>
              <a:t> i: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 NumberLine.connections[i] = i.next.next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6" name="Rectangle 5">
            <a:extLst>
              <a:ext uri="{FF2B5EF4-FFF2-40B4-BE49-F238E27FC236}">
                <a16:creationId xmlns:a16="http://schemas.microsoft.com/office/drawing/2014/main" id="{F3ED11EE-74CC-4C14-9CDD-CC3AF73130FE}"/>
              </a:ext>
            </a:extLst>
          </p:cNvPr>
          <p:cNvSpPr/>
          <p:nvPr/>
        </p:nvSpPr>
        <p:spPr>
          <a:xfrm>
            <a:off x="1335577" y="4795294"/>
            <a:ext cx="6096000" cy="1852367"/>
          </a:xfrm>
          <a:prstGeom prst="rect">
            <a:avLst/>
          </a:prstGeom>
        </p:spPr>
        <p:txBody>
          <a:bodyPr>
            <a:spAutoFit/>
          </a:bodyPr>
          <a:lstStyle/>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Note: these two are equivalent:</a:t>
            </a:r>
          </a:p>
          <a:p>
            <a:pPr>
              <a:lnSpc>
                <a:spcPct val="107000"/>
              </a:lnSpc>
              <a:spcAft>
                <a:spcPts val="800"/>
              </a:spcAft>
            </a:pPr>
            <a:r>
              <a:rPr lang="en-US" sz="2400">
                <a:latin typeface="Calibri" panose="020F0502020204030204" pitchFamily="34" charset="0"/>
                <a:ea typeface="Calibri" panose="020F0502020204030204" pitchFamily="34" charset="0"/>
                <a:cs typeface="Times New Roman" panose="02020603050405020304" pitchFamily="18" charset="0"/>
              </a:rPr>
              <a:t>i.(NumberLine.connections)</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NumberLine.connections[i]</a:t>
            </a:r>
          </a:p>
          <a:p>
            <a:r>
              <a:rPr lang="en-US" sz="2400">
                <a:latin typeface="Calibri" panose="020F0502020204030204" pitchFamily="34" charset="0"/>
                <a:ea typeface="Calibri" panose="020F0502020204030204" pitchFamily="34" charset="0"/>
                <a:cs typeface="Times New Roman" panose="02020603050405020304" pitchFamily="18" charset="0"/>
              </a:rPr>
              <a:t>The latter is just syntactic sugar for the former.</a:t>
            </a:r>
            <a:endParaRPr lang="en-US" sz="2400"/>
          </a:p>
        </p:txBody>
      </p:sp>
    </p:spTree>
    <p:extLst>
      <p:ext uri="{BB962C8B-B14F-4D97-AF65-F5344CB8AC3E}">
        <p14:creationId xmlns:p14="http://schemas.microsoft.com/office/powerpoint/2010/main" val="433869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8EC1E-87BE-4439-B964-D57EC805E58E}"/>
              </a:ext>
            </a:extLst>
          </p:cNvPr>
          <p:cNvSpPr>
            <a:spLocks noGrp="1"/>
          </p:cNvSpPr>
          <p:nvPr>
            <p:ph type="title"/>
          </p:nvPr>
        </p:nvSpPr>
        <p:spPr/>
        <p:txBody>
          <a:bodyPr/>
          <a:lstStyle/>
          <a:p>
            <a:r>
              <a:rPr lang="en-US"/>
              <a:t>We are ready to model the desired list of non-negative even integers</a:t>
            </a:r>
          </a:p>
        </p:txBody>
      </p:sp>
      <p:sp>
        <p:nvSpPr>
          <p:cNvPr id="3" name="Content Placeholder 2">
            <a:extLst>
              <a:ext uri="{FF2B5EF4-FFF2-40B4-BE49-F238E27FC236}">
                <a16:creationId xmlns:a16="http://schemas.microsoft.com/office/drawing/2014/main" id="{477E5956-FA18-4DC4-809C-37BC7A670BC8}"/>
              </a:ext>
            </a:extLst>
          </p:cNvPr>
          <p:cNvSpPr>
            <a:spLocks noGrp="1"/>
          </p:cNvSpPr>
          <p:nvPr>
            <p:ph idx="1"/>
          </p:nvPr>
        </p:nvSpPr>
        <p:spPr>
          <a:xfrm>
            <a:off x="838200" y="1825625"/>
            <a:ext cx="10515600" cy="634942"/>
          </a:xfrm>
        </p:spPr>
        <p:txBody>
          <a:bodyPr/>
          <a:lstStyle/>
          <a:p>
            <a:r>
              <a:rPr lang="en-US"/>
              <a:t>The value of </a:t>
            </a:r>
            <a:r>
              <a:rPr lang="en-US" sz="2600">
                <a:latin typeface="Courier New" panose="02070309020205020404" pitchFamily="49" charset="0"/>
                <a:cs typeface="Courier New" panose="02070309020205020404" pitchFamily="49" charset="0"/>
              </a:rPr>
              <a:t>members</a:t>
            </a:r>
            <a:r>
              <a:rPr lang="en-US"/>
              <a:t> is the chain starting at 0:</a:t>
            </a:r>
          </a:p>
        </p:txBody>
      </p:sp>
      <p:sp>
        <p:nvSpPr>
          <p:cNvPr id="4" name="Rectangle 3">
            <a:extLst>
              <a:ext uri="{FF2B5EF4-FFF2-40B4-BE49-F238E27FC236}">
                <a16:creationId xmlns:a16="http://schemas.microsoft.com/office/drawing/2014/main" id="{126F8B39-418B-4DD1-AEE5-E49FEE7E1C83}"/>
              </a:ext>
            </a:extLst>
          </p:cNvPr>
          <p:cNvSpPr/>
          <p:nvPr/>
        </p:nvSpPr>
        <p:spPr>
          <a:xfrm>
            <a:off x="1435332" y="2296246"/>
            <a:ext cx="9487592" cy="2488438"/>
          </a:xfrm>
          <a:prstGeom prst="rect">
            <a:avLst/>
          </a:prstGeom>
          <a:ln>
            <a:solidFill>
              <a:schemeClr val="bg1">
                <a:lumMod val="6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members: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Chain_starting_at_0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0.*(NumberLine.connections)</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a:p>
        </p:txBody>
      </p:sp>
      <p:sp>
        <p:nvSpPr>
          <p:cNvPr id="5" name="Rectangle 4">
            <a:extLst>
              <a:ext uri="{FF2B5EF4-FFF2-40B4-BE49-F238E27FC236}">
                <a16:creationId xmlns:a16="http://schemas.microsoft.com/office/drawing/2014/main" id="{971DF6C8-7307-434A-BDB0-EADC83581209}"/>
              </a:ext>
            </a:extLst>
          </p:cNvPr>
          <p:cNvSpPr/>
          <p:nvPr/>
        </p:nvSpPr>
        <p:spPr>
          <a:xfrm>
            <a:off x="378228" y="4797863"/>
            <a:ext cx="11787448" cy="1819985"/>
          </a:xfrm>
          <a:prstGeom prst="rect">
            <a:avLst/>
          </a:prstGeom>
        </p:spPr>
        <p:txBody>
          <a:bodyPr wrap="square">
            <a:spAutoFit/>
          </a:bodyPr>
          <a:lstStyle/>
          <a:p>
            <a:pPr>
              <a:lnSpc>
                <a:spcPct val="107000"/>
              </a:lnSpc>
              <a:spcAft>
                <a:spcPts val="800"/>
              </a:spcAft>
            </a:pPr>
            <a:r>
              <a:rPr lang="en-US" sz="2000">
                <a:latin typeface="Calibri" panose="020F0502020204030204" pitchFamily="34" charset="0"/>
                <a:ea typeface="Calibri" panose="020F0502020204030204" pitchFamily="34" charset="0"/>
                <a:cs typeface="Times New Roman" panose="02020603050405020304" pitchFamily="18" charset="0"/>
              </a:rPr>
              <a:t>The </a:t>
            </a:r>
            <a:r>
              <a:rPr lang="en-US" sz="2000" i="1">
                <a:latin typeface="Calibri" panose="020F0502020204030204" pitchFamily="34" charset="0"/>
                <a:ea typeface="Calibri" panose="020F0502020204030204" pitchFamily="34" charset="0"/>
                <a:cs typeface="Times New Roman" panose="02020603050405020304" pitchFamily="18" charset="0"/>
              </a:rPr>
              <a:t>reflexive transitive closure operator</a:t>
            </a:r>
            <a:r>
              <a:rPr lang="en-US" sz="2000">
                <a:latin typeface="Calibri" panose="020F0502020204030204" pitchFamily="34" charset="0"/>
                <a:ea typeface="Calibri" panose="020F0502020204030204" pitchFamily="34" charset="0"/>
                <a:cs typeface="Times New Roman" panose="02020603050405020304" pitchFamily="18" charset="0"/>
              </a:rPr>
              <a:t> ( * ) means “in a set of pairs, wherever there is a pair (A, B) and a pair (B, C), then add these pairs: (A, A) and (A, C).” In other words, create pairs for all the values that A can reach, including itself.  For our case, the set of pairs contains (0, 2) and (2, 4), so the * operator will add these pairs: </a:t>
            </a:r>
            <a:br>
              <a:rPr lang="en-US" sz="2000">
                <a:latin typeface="Calibri" panose="020F0502020204030204" pitchFamily="34" charset="0"/>
                <a:ea typeface="Calibri" panose="020F0502020204030204" pitchFamily="34" charset="0"/>
                <a:cs typeface="Times New Roman" panose="02020603050405020304" pitchFamily="18" charset="0"/>
              </a:rPr>
            </a:br>
            <a:r>
              <a:rPr lang="en-US" sz="2000">
                <a:latin typeface="Calibri" panose="020F0502020204030204" pitchFamily="34" charset="0"/>
                <a:ea typeface="Calibri" panose="020F0502020204030204" pitchFamily="34" charset="0"/>
                <a:cs typeface="Times New Roman" panose="02020603050405020304" pitchFamily="18" charset="0"/>
              </a:rPr>
              <a:t>(0, 0) and (0, 4). </a:t>
            </a:r>
          </a:p>
          <a:p>
            <a:r>
              <a:rPr lang="en-US" sz="2000">
                <a:latin typeface="Calibri" panose="020F0502020204030204" pitchFamily="34" charset="0"/>
                <a:ea typeface="Calibri" panose="020F0502020204030204" pitchFamily="34" charset="0"/>
                <a:cs typeface="Times New Roman" panose="02020603050405020304" pitchFamily="18" charset="0"/>
              </a:rPr>
              <a:t>0.*(NumberLine.connections) means “all the integers that can be reached from 0,” which is: 0, 2, 4, 6, …</a:t>
            </a:r>
            <a:endParaRPr lang="en-US" sz="2000"/>
          </a:p>
        </p:txBody>
      </p:sp>
    </p:spTree>
    <p:extLst>
      <p:ext uri="{BB962C8B-B14F-4D97-AF65-F5344CB8AC3E}">
        <p14:creationId xmlns:p14="http://schemas.microsoft.com/office/powerpoint/2010/main" val="628375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30146C-D3E5-40B0-893F-235DC417D2A8}"/>
              </a:ext>
            </a:extLst>
          </p:cNvPr>
          <p:cNvSpPr>
            <a:spLocks noGrp="1"/>
          </p:cNvSpPr>
          <p:nvPr>
            <p:ph type="ctrTitle"/>
          </p:nvPr>
        </p:nvSpPr>
        <p:spPr/>
        <p:txBody>
          <a:bodyPr/>
          <a:lstStyle/>
          <a:p>
            <a:r>
              <a:rPr lang="en-US"/>
              <a:t>Equivalence of the Predicate and Generator Models</a:t>
            </a:r>
          </a:p>
        </p:txBody>
      </p:sp>
    </p:spTree>
    <p:extLst>
      <p:ext uri="{BB962C8B-B14F-4D97-AF65-F5344CB8AC3E}">
        <p14:creationId xmlns:p14="http://schemas.microsoft.com/office/powerpoint/2010/main" val="198691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ABF0-526A-431F-9FB6-824E20DC4AB1}"/>
              </a:ext>
            </a:extLst>
          </p:cNvPr>
          <p:cNvSpPr>
            <a:spLocks noGrp="1"/>
          </p:cNvSpPr>
          <p:nvPr>
            <p:ph type="title"/>
          </p:nvPr>
        </p:nvSpPr>
        <p:spPr/>
        <p:txBody>
          <a:bodyPr/>
          <a:lstStyle/>
          <a:p>
            <a:r>
              <a:rPr lang="en-US"/>
              <a:t>Sets are really important in Alloy</a:t>
            </a:r>
          </a:p>
        </p:txBody>
      </p:sp>
      <p:sp>
        <p:nvSpPr>
          <p:cNvPr id="3" name="Content Placeholder 2">
            <a:extLst>
              <a:ext uri="{FF2B5EF4-FFF2-40B4-BE49-F238E27FC236}">
                <a16:creationId xmlns:a16="http://schemas.microsoft.com/office/drawing/2014/main" id="{0A6BA1B0-4D91-455E-BDD1-4485BC821F02}"/>
              </a:ext>
            </a:extLst>
          </p:cNvPr>
          <p:cNvSpPr>
            <a:spLocks noGrp="1"/>
          </p:cNvSpPr>
          <p:nvPr>
            <p:ph idx="1"/>
          </p:nvPr>
        </p:nvSpPr>
        <p:spPr/>
        <p:txBody>
          <a:bodyPr/>
          <a:lstStyle/>
          <a:p>
            <a:r>
              <a:rPr lang="en-US"/>
              <a:t>Alloy’s foundation is sets and set operations (join, union, intersection, difference, closure, etc.). </a:t>
            </a:r>
          </a:p>
          <a:p>
            <a:r>
              <a:rPr lang="en-US"/>
              <a:t>You probably know that sets have been thoroughly worked out by mathematicians. That means Alloy has a really strong foundation.</a:t>
            </a:r>
          </a:p>
        </p:txBody>
      </p:sp>
    </p:spTree>
    <p:extLst>
      <p:ext uri="{BB962C8B-B14F-4D97-AF65-F5344CB8AC3E}">
        <p14:creationId xmlns:p14="http://schemas.microsoft.com/office/powerpoint/2010/main" val="430340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4A68C-7ECD-4C66-9246-9E881498D695}"/>
              </a:ext>
            </a:extLst>
          </p:cNvPr>
          <p:cNvSpPr>
            <a:spLocks noGrp="1"/>
          </p:cNvSpPr>
          <p:nvPr>
            <p:ph type="title"/>
          </p:nvPr>
        </p:nvSpPr>
        <p:spPr/>
        <p:txBody>
          <a:bodyPr/>
          <a:lstStyle/>
          <a:p>
            <a:r>
              <a:rPr lang="en-US"/>
              <a:t>Predicate model &amp; Generator model</a:t>
            </a:r>
          </a:p>
        </p:txBody>
      </p:sp>
      <p:sp>
        <p:nvSpPr>
          <p:cNvPr id="3" name="Content Placeholder 2">
            <a:extLst>
              <a:ext uri="{FF2B5EF4-FFF2-40B4-BE49-F238E27FC236}">
                <a16:creationId xmlns:a16="http://schemas.microsoft.com/office/drawing/2014/main" id="{870A0238-8815-408E-9050-58EE61CC1245}"/>
              </a:ext>
            </a:extLst>
          </p:cNvPr>
          <p:cNvSpPr>
            <a:spLocks noGrp="1"/>
          </p:cNvSpPr>
          <p:nvPr>
            <p:ph idx="1"/>
          </p:nvPr>
        </p:nvSpPr>
        <p:spPr/>
        <p:txBody>
          <a:bodyPr/>
          <a:lstStyle/>
          <a:p>
            <a:r>
              <a:rPr lang="en-US"/>
              <a:t>The predicate model concisely represents (models) the list: </a:t>
            </a:r>
            <a:br>
              <a:rPr lang="en-US"/>
            </a:br>
            <a:r>
              <a:rPr lang="en-US"/>
              <a:t>0, 2, 4, 6, … </a:t>
            </a:r>
          </a:p>
          <a:p>
            <a:r>
              <a:rPr lang="en-US"/>
              <a:t>The generator model likewise concisely represents (models) the list: 0, 2, 4, 6, …   </a:t>
            </a:r>
          </a:p>
          <a:p>
            <a:r>
              <a:rPr lang="en-US"/>
              <a:t>We would like to show that the two models are equivalent; that is, they both represent (model) the same instance.</a:t>
            </a:r>
          </a:p>
        </p:txBody>
      </p:sp>
    </p:spTree>
    <p:extLst>
      <p:ext uri="{BB962C8B-B14F-4D97-AF65-F5344CB8AC3E}">
        <p14:creationId xmlns:p14="http://schemas.microsoft.com/office/powerpoint/2010/main" val="210200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1DB4-EB15-44D5-A583-7B6B0D3BB154}"/>
              </a:ext>
            </a:extLst>
          </p:cNvPr>
          <p:cNvSpPr>
            <a:spLocks noGrp="1"/>
          </p:cNvSpPr>
          <p:nvPr>
            <p:ph type="title"/>
          </p:nvPr>
        </p:nvSpPr>
        <p:spPr/>
        <p:txBody>
          <a:bodyPr/>
          <a:lstStyle/>
          <a:p>
            <a:r>
              <a:rPr lang="en-US"/>
              <a:t>Need to show the instances are the same</a:t>
            </a:r>
          </a:p>
        </p:txBody>
      </p:sp>
      <p:sp>
        <p:nvSpPr>
          <p:cNvPr id="3" name="Content Placeholder 2">
            <a:extLst>
              <a:ext uri="{FF2B5EF4-FFF2-40B4-BE49-F238E27FC236}">
                <a16:creationId xmlns:a16="http://schemas.microsoft.com/office/drawing/2014/main" id="{7DA278AE-460E-449B-BA74-A0F92BA4EB11}"/>
              </a:ext>
            </a:extLst>
          </p:cNvPr>
          <p:cNvSpPr>
            <a:spLocks noGrp="1"/>
          </p:cNvSpPr>
          <p:nvPr>
            <p:ph idx="1"/>
          </p:nvPr>
        </p:nvSpPr>
        <p:spPr/>
        <p:txBody>
          <a:bodyPr/>
          <a:lstStyle/>
          <a:p>
            <a:r>
              <a:rPr lang="en-US"/>
              <a:t>To show that the predicate and generator models are equivalent, we must express this: </a:t>
            </a:r>
            <a:r>
              <a:rPr lang="en-US" i="1"/>
              <a:t>If</a:t>
            </a:r>
            <a:r>
              <a:rPr lang="en-US"/>
              <a:t> the instances satisfy the predicate constraints, </a:t>
            </a:r>
            <a:r>
              <a:rPr lang="en-US" i="1"/>
              <a:t>then</a:t>
            </a:r>
            <a:r>
              <a:rPr lang="en-US"/>
              <a:t> the instances satisfy the generator constraints and vice versa. </a:t>
            </a:r>
          </a:p>
          <a:p>
            <a:r>
              <a:rPr lang="en-US"/>
              <a:t>So, the constraints must be applied conditionally. </a:t>
            </a:r>
          </a:p>
          <a:p>
            <a:r>
              <a:rPr lang="en-US"/>
              <a:t>Clearly, we cannot package up the constraints in </a:t>
            </a:r>
            <a:r>
              <a:rPr lang="en-US" b="1"/>
              <a:t>facts </a:t>
            </a:r>
            <a:r>
              <a:rPr lang="en-US"/>
              <a:t>because constraints in a fact cannot be applied conditionally.</a:t>
            </a:r>
          </a:p>
        </p:txBody>
      </p:sp>
    </p:spTree>
    <p:extLst>
      <p:ext uri="{BB962C8B-B14F-4D97-AF65-F5344CB8AC3E}">
        <p14:creationId xmlns:p14="http://schemas.microsoft.com/office/powerpoint/2010/main" val="2174199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157D3-8C21-4D02-965A-4C654F211C49}"/>
              </a:ext>
            </a:extLst>
          </p:cNvPr>
          <p:cNvSpPr>
            <a:spLocks noGrp="1"/>
          </p:cNvSpPr>
          <p:nvPr>
            <p:ph type="title"/>
          </p:nvPr>
        </p:nvSpPr>
        <p:spPr/>
        <p:txBody>
          <a:bodyPr/>
          <a:lstStyle/>
          <a:p>
            <a:r>
              <a:rPr lang="en-US"/>
              <a:t>Constraints in a pred are only applied when pred is called</a:t>
            </a:r>
          </a:p>
        </p:txBody>
      </p:sp>
      <p:sp>
        <p:nvSpPr>
          <p:cNvPr id="3" name="Content Placeholder 2">
            <a:extLst>
              <a:ext uri="{FF2B5EF4-FFF2-40B4-BE49-F238E27FC236}">
                <a16:creationId xmlns:a16="http://schemas.microsoft.com/office/drawing/2014/main" id="{B3BEFA05-F2B8-4A0B-8991-D083E95887AE}"/>
              </a:ext>
            </a:extLst>
          </p:cNvPr>
          <p:cNvSpPr>
            <a:spLocks noGrp="1"/>
          </p:cNvSpPr>
          <p:nvPr>
            <p:ph idx="1"/>
          </p:nvPr>
        </p:nvSpPr>
        <p:spPr>
          <a:xfrm>
            <a:off x="838200" y="1825625"/>
            <a:ext cx="10515600" cy="1848600"/>
          </a:xfrm>
        </p:spPr>
        <p:txBody>
          <a:bodyPr/>
          <a:lstStyle/>
          <a:p>
            <a:r>
              <a:rPr lang="en-US"/>
              <a:t>The purpose of </a:t>
            </a:r>
            <a:r>
              <a:rPr lang="en-US" b="1"/>
              <a:t>pred</a:t>
            </a:r>
            <a:r>
              <a:rPr lang="en-US"/>
              <a:t> is to package up constraints. The constraints are not applied until the </a:t>
            </a:r>
            <a:r>
              <a:rPr lang="en-US" b="1"/>
              <a:t>pred</a:t>
            </a:r>
            <a:r>
              <a:rPr lang="en-US"/>
              <a:t> is called. </a:t>
            </a:r>
          </a:p>
          <a:p>
            <a:r>
              <a:rPr lang="en-US"/>
              <a:t>These 3 models all specify that instances must satisfy constraints A, B, and C:</a:t>
            </a:r>
          </a:p>
        </p:txBody>
      </p:sp>
      <p:graphicFrame>
        <p:nvGraphicFramePr>
          <p:cNvPr id="4" name="Table 3">
            <a:extLst>
              <a:ext uri="{FF2B5EF4-FFF2-40B4-BE49-F238E27FC236}">
                <a16:creationId xmlns:a16="http://schemas.microsoft.com/office/drawing/2014/main" id="{51635266-4CA5-44CD-80AD-210274891465}"/>
              </a:ext>
            </a:extLst>
          </p:cNvPr>
          <p:cNvGraphicFramePr>
            <a:graphicFrameLocks noGrp="1"/>
          </p:cNvGraphicFramePr>
          <p:nvPr>
            <p:extLst>
              <p:ext uri="{D42A27DB-BD31-4B8C-83A1-F6EECF244321}">
                <p14:modId xmlns:p14="http://schemas.microsoft.com/office/powerpoint/2010/main" val="1235642088"/>
              </p:ext>
            </p:extLst>
          </p:nvPr>
        </p:nvGraphicFramePr>
        <p:xfrm>
          <a:off x="1632958" y="3809162"/>
          <a:ext cx="8926084" cy="2326784"/>
        </p:xfrm>
        <a:graphic>
          <a:graphicData uri="http://schemas.openxmlformats.org/drawingml/2006/table">
            <a:tbl>
              <a:tblPr firstRow="1" firstCol="1" bandRow="1">
                <a:tableStyleId>{5C22544A-7EE6-4342-B048-85BDC9FD1C3A}</a:tableStyleId>
              </a:tblPr>
              <a:tblGrid>
                <a:gridCol w="3214345">
                  <a:extLst>
                    <a:ext uri="{9D8B030D-6E8A-4147-A177-3AD203B41FA5}">
                      <a16:colId xmlns:a16="http://schemas.microsoft.com/office/drawing/2014/main" val="1868261467"/>
                    </a:ext>
                  </a:extLst>
                </a:gridCol>
                <a:gridCol w="3214345">
                  <a:extLst>
                    <a:ext uri="{9D8B030D-6E8A-4147-A177-3AD203B41FA5}">
                      <a16:colId xmlns:a16="http://schemas.microsoft.com/office/drawing/2014/main" val="2908433526"/>
                    </a:ext>
                  </a:extLst>
                </a:gridCol>
                <a:gridCol w="2497394">
                  <a:extLst>
                    <a:ext uri="{9D8B030D-6E8A-4147-A177-3AD203B41FA5}">
                      <a16:colId xmlns:a16="http://schemas.microsoft.com/office/drawing/2014/main" val="2066904492"/>
                    </a:ext>
                  </a:extLst>
                </a:gridCol>
              </a:tblGrid>
              <a:tr h="2326784">
                <a:tc>
                  <a:txBody>
                    <a:bodyPr/>
                    <a:lstStyle/>
                    <a:p>
                      <a:pPr marL="0" marR="0">
                        <a:lnSpc>
                          <a:spcPct val="107000"/>
                        </a:lnSpc>
                        <a:spcBef>
                          <a:spcPts val="0"/>
                        </a:spcBef>
                        <a:spcAft>
                          <a:spcPts val="0"/>
                        </a:spcAft>
                      </a:pPr>
                      <a:r>
                        <a:rPr lang="en-US" sz="1800">
                          <a:effectLst/>
                        </a:rPr>
                        <a:t>fact Some_Constraints {</a:t>
                      </a:r>
                    </a:p>
                    <a:p>
                      <a:pPr marL="0" marR="0">
                        <a:lnSpc>
                          <a:spcPct val="107000"/>
                        </a:lnSpc>
                        <a:spcBef>
                          <a:spcPts val="0"/>
                        </a:spcBef>
                        <a:spcAft>
                          <a:spcPts val="0"/>
                        </a:spcAft>
                      </a:pPr>
                      <a:r>
                        <a:rPr lang="en-US" sz="1800">
                          <a:effectLst/>
                        </a:rPr>
                        <a:t>    A, B, C</a:t>
                      </a:r>
                    </a:p>
                    <a:p>
                      <a:pPr marL="0" marR="0">
                        <a:lnSpc>
                          <a:spcPct val="107000"/>
                        </a:lnSpc>
                        <a:spcBef>
                          <a:spcPts val="0"/>
                        </a:spcBef>
                        <a:spcAft>
                          <a:spcPts val="0"/>
                        </a:spcAft>
                      </a:pPr>
                      <a:r>
                        <a:rPr lang="en-US" sz="1800">
                          <a:effectLst/>
                        </a:rPr>
                        <a:t>}</a:t>
                      </a:r>
                    </a:p>
                    <a:p>
                      <a:pPr marL="0" marR="0">
                        <a:lnSpc>
                          <a:spcPct val="107000"/>
                        </a:lnSpc>
                        <a:spcBef>
                          <a:spcPts val="0"/>
                        </a:spcBef>
                        <a:spcAft>
                          <a:spcPts val="0"/>
                        </a:spcAft>
                      </a:pPr>
                      <a:r>
                        <a:rPr lang="en-US" sz="1800">
                          <a:effectLst/>
                        </a:rPr>
                        <a:t>run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pred Some_Constraints {</a:t>
                      </a:r>
                    </a:p>
                    <a:p>
                      <a:pPr marL="0" marR="0">
                        <a:lnSpc>
                          <a:spcPct val="107000"/>
                        </a:lnSpc>
                        <a:spcBef>
                          <a:spcPts val="0"/>
                        </a:spcBef>
                        <a:spcAft>
                          <a:spcPts val="0"/>
                        </a:spcAft>
                      </a:pPr>
                      <a:r>
                        <a:rPr lang="en-US" sz="1800">
                          <a:effectLst/>
                        </a:rPr>
                        <a:t>    A, B, C</a:t>
                      </a:r>
                    </a:p>
                    <a:p>
                      <a:pPr marL="0" marR="0">
                        <a:lnSpc>
                          <a:spcPct val="107000"/>
                        </a:lnSpc>
                        <a:spcBef>
                          <a:spcPts val="0"/>
                        </a:spcBef>
                        <a:spcAft>
                          <a:spcPts val="0"/>
                        </a:spcAft>
                      </a:pPr>
                      <a:r>
                        <a:rPr lang="en-US" sz="1800">
                          <a:effectLst/>
                        </a:rPr>
                        <a:t>}</a:t>
                      </a:r>
                    </a:p>
                    <a:p>
                      <a:pPr marL="0" marR="0">
                        <a:lnSpc>
                          <a:spcPct val="107000"/>
                        </a:lnSpc>
                        <a:spcBef>
                          <a:spcPts val="0"/>
                        </a:spcBef>
                        <a:spcAft>
                          <a:spcPts val="0"/>
                        </a:spcAft>
                      </a:pPr>
                      <a:r>
                        <a:rPr lang="en-US" sz="1800">
                          <a:effectLst/>
                        </a:rPr>
                        <a:t>run Some_Constraints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pred Some_Constraints {</a:t>
                      </a:r>
                    </a:p>
                    <a:p>
                      <a:pPr marL="0" marR="0">
                        <a:lnSpc>
                          <a:spcPct val="107000"/>
                        </a:lnSpc>
                        <a:spcBef>
                          <a:spcPts val="0"/>
                        </a:spcBef>
                        <a:spcAft>
                          <a:spcPts val="0"/>
                        </a:spcAft>
                      </a:pPr>
                      <a:r>
                        <a:rPr lang="en-US" sz="1800">
                          <a:effectLst/>
                        </a:rPr>
                        <a:t>    A, B, C</a:t>
                      </a:r>
                    </a:p>
                    <a:p>
                      <a:pPr marL="0" marR="0">
                        <a:lnSpc>
                          <a:spcPct val="107000"/>
                        </a:lnSpc>
                        <a:spcBef>
                          <a:spcPts val="0"/>
                        </a:spcBef>
                        <a:spcAft>
                          <a:spcPts val="0"/>
                        </a:spcAft>
                      </a:pPr>
                      <a:r>
                        <a:rPr lang="en-US" sz="1800">
                          <a:effectLst/>
                        </a:rPr>
                        <a:t>}</a:t>
                      </a:r>
                    </a:p>
                    <a:p>
                      <a:pPr marL="0" marR="0">
                        <a:lnSpc>
                          <a:spcPct val="107000"/>
                        </a:lnSpc>
                        <a:spcBef>
                          <a:spcPts val="0"/>
                        </a:spcBef>
                        <a:spcAft>
                          <a:spcPts val="0"/>
                        </a:spcAft>
                      </a:pPr>
                      <a:r>
                        <a:rPr lang="en-US" sz="1800">
                          <a:effectLst/>
                        </a:rPr>
                        <a:t>pred Show {</a:t>
                      </a:r>
                    </a:p>
                    <a:p>
                      <a:pPr marL="0" marR="0">
                        <a:lnSpc>
                          <a:spcPct val="107000"/>
                        </a:lnSpc>
                        <a:spcBef>
                          <a:spcPts val="0"/>
                        </a:spcBef>
                        <a:spcAft>
                          <a:spcPts val="0"/>
                        </a:spcAft>
                      </a:pPr>
                      <a:r>
                        <a:rPr lang="en-US" sz="1800">
                          <a:effectLst/>
                        </a:rPr>
                        <a:t>    Some_Constraints</a:t>
                      </a:r>
                    </a:p>
                    <a:p>
                      <a:pPr marL="0" marR="0">
                        <a:lnSpc>
                          <a:spcPct val="107000"/>
                        </a:lnSpc>
                        <a:spcBef>
                          <a:spcPts val="0"/>
                        </a:spcBef>
                        <a:spcAft>
                          <a:spcPts val="0"/>
                        </a:spcAft>
                      </a:pPr>
                      <a:r>
                        <a:rPr lang="en-US" sz="1800">
                          <a:effectLst/>
                        </a:rPr>
                        <a:t>}</a:t>
                      </a:r>
                    </a:p>
                    <a:p>
                      <a:pPr marL="0" marR="0">
                        <a:lnSpc>
                          <a:spcPct val="107000"/>
                        </a:lnSpc>
                        <a:spcBef>
                          <a:spcPts val="0"/>
                        </a:spcBef>
                        <a:spcAft>
                          <a:spcPts val="0"/>
                        </a:spcAft>
                      </a:pPr>
                      <a:r>
                        <a:rPr lang="en-US" sz="1800">
                          <a:effectLst/>
                        </a:rPr>
                        <a:t>run Show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5528793"/>
                  </a:ext>
                </a:extLst>
              </a:tr>
            </a:tbl>
          </a:graphicData>
        </a:graphic>
      </p:graphicFrame>
      <p:sp>
        <p:nvSpPr>
          <p:cNvPr id="5" name="Rectangle 1">
            <a:extLst>
              <a:ext uri="{FF2B5EF4-FFF2-40B4-BE49-F238E27FC236}">
                <a16:creationId xmlns:a16="http://schemas.microsoft.com/office/drawing/2014/main" id="{ED17B6CD-9342-4C02-9A0D-11D8E031E268}"/>
              </a:ext>
            </a:extLst>
          </p:cNvPr>
          <p:cNvSpPr>
            <a:spLocks noChangeArrowheads="1"/>
          </p:cNvSpPr>
          <p:nvPr/>
        </p:nvSpPr>
        <p:spPr bwMode="auto">
          <a:xfrm>
            <a:off x="3127375" y="33734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90547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BB93-804A-4A19-BE57-CE331DE13C18}"/>
              </a:ext>
            </a:extLst>
          </p:cNvPr>
          <p:cNvSpPr>
            <a:spLocks noGrp="1"/>
          </p:cNvSpPr>
          <p:nvPr>
            <p:ph type="title"/>
          </p:nvPr>
        </p:nvSpPr>
        <p:spPr/>
        <p:txBody>
          <a:bodyPr/>
          <a:lstStyle/>
          <a:p>
            <a:r>
              <a:rPr lang="en-US"/>
              <a:t>Put constraints in preds</a:t>
            </a:r>
          </a:p>
        </p:txBody>
      </p:sp>
      <p:sp>
        <p:nvSpPr>
          <p:cNvPr id="3" name="Content Placeholder 2">
            <a:extLst>
              <a:ext uri="{FF2B5EF4-FFF2-40B4-BE49-F238E27FC236}">
                <a16:creationId xmlns:a16="http://schemas.microsoft.com/office/drawing/2014/main" id="{D31364F7-44EF-40C3-A695-29C0160A86B2}"/>
              </a:ext>
            </a:extLst>
          </p:cNvPr>
          <p:cNvSpPr>
            <a:spLocks noGrp="1"/>
          </p:cNvSpPr>
          <p:nvPr>
            <p:ph idx="1"/>
          </p:nvPr>
        </p:nvSpPr>
        <p:spPr/>
        <p:txBody>
          <a:bodyPr/>
          <a:lstStyle/>
          <a:p>
            <a:r>
              <a:rPr lang="en-US"/>
              <a:t>Below is the Alloy code for the predicate model and the generator model. The predicate constraint is in a </a:t>
            </a:r>
            <a:r>
              <a:rPr lang="en-US" b="1"/>
              <a:t>pred</a:t>
            </a:r>
            <a:r>
              <a:rPr lang="en-US"/>
              <a:t> named Predicate. The generator constraint is in a </a:t>
            </a:r>
            <a:r>
              <a:rPr lang="en-US" b="1"/>
              <a:t>pred</a:t>
            </a:r>
            <a:r>
              <a:rPr lang="en-US"/>
              <a:t> named Generator.</a:t>
            </a:r>
          </a:p>
        </p:txBody>
      </p:sp>
      <p:sp>
        <p:nvSpPr>
          <p:cNvPr id="4" name="Rectangle 3">
            <a:extLst>
              <a:ext uri="{FF2B5EF4-FFF2-40B4-BE49-F238E27FC236}">
                <a16:creationId xmlns:a16="http://schemas.microsoft.com/office/drawing/2014/main" id="{F9FCC4C6-6738-4F72-B74D-B8301631D46F}"/>
              </a:ext>
            </a:extLst>
          </p:cNvPr>
          <p:cNvSpPr/>
          <p:nvPr/>
        </p:nvSpPr>
        <p:spPr>
          <a:xfrm>
            <a:off x="1161011" y="3459496"/>
            <a:ext cx="9869978" cy="2565959"/>
          </a:xfrm>
          <a:prstGeom prst="rect">
            <a:avLst/>
          </a:prstGeom>
          <a:ln>
            <a:solidFill>
              <a:schemeClr val="bg1">
                <a:lumMod val="7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pred</a:t>
            </a:r>
            <a:r>
              <a:rPr lang="en-US" sz="2400">
                <a:latin typeface="Calibri" panose="020F0502020204030204" pitchFamily="34" charset="0"/>
                <a:ea typeface="Calibri" panose="020F0502020204030204" pitchFamily="34" charset="0"/>
                <a:cs typeface="Times New Roman" panose="02020603050405020304" pitchFamily="18" charset="0"/>
              </a:rPr>
              <a:t> Predicate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{i: Int | i &gt;= 0 </a:t>
            </a:r>
            <a:r>
              <a:rPr lang="en-US" sz="2400" b="1">
                <a:latin typeface="Calibri" panose="020F0502020204030204" pitchFamily="34" charset="0"/>
                <a:ea typeface="Calibri" panose="020F0502020204030204" pitchFamily="34" charset="0"/>
                <a:cs typeface="Times New Roman" panose="02020603050405020304" pitchFamily="18" charset="0"/>
              </a:rPr>
              <a:t>and</a:t>
            </a:r>
            <a:r>
              <a:rPr lang="en-US" sz="2400">
                <a:latin typeface="Calibri" panose="020F0502020204030204" pitchFamily="34" charset="0"/>
                <a:ea typeface="Calibri" panose="020F0502020204030204" pitchFamily="34" charset="0"/>
                <a:cs typeface="Times New Roman" panose="02020603050405020304" pitchFamily="18" charset="0"/>
              </a:rPr>
              <a:t> (rem[i,2] = 0)}</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pred</a:t>
            </a:r>
            <a:r>
              <a:rPr lang="en-US" sz="2400">
                <a:latin typeface="Calibri" panose="020F0502020204030204" pitchFamily="34" charset="0"/>
                <a:ea typeface="Calibri" panose="020F0502020204030204" pitchFamily="34" charset="0"/>
                <a:cs typeface="Times New Roman" panose="02020603050405020304" pitchFamily="18" charset="0"/>
              </a:rPr>
              <a:t> Generator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0.*(NumberLine.connections)</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18214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38D4-5030-469D-B987-EA4C2730CD6F}"/>
              </a:ext>
            </a:extLst>
          </p:cNvPr>
          <p:cNvSpPr>
            <a:spLocks noGrp="1"/>
          </p:cNvSpPr>
          <p:nvPr>
            <p:ph type="title"/>
          </p:nvPr>
        </p:nvSpPr>
        <p:spPr/>
        <p:txBody>
          <a:bodyPr/>
          <a:lstStyle/>
          <a:p>
            <a:r>
              <a:rPr lang="en-US"/>
              <a:t>We want to express this</a:t>
            </a:r>
          </a:p>
        </p:txBody>
      </p:sp>
      <p:sp>
        <p:nvSpPr>
          <p:cNvPr id="3" name="Content Placeholder 2">
            <a:extLst>
              <a:ext uri="{FF2B5EF4-FFF2-40B4-BE49-F238E27FC236}">
                <a16:creationId xmlns:a16="http://schemas.microsoft.com/office/drawing/2014/main" id="{C7AF24FD-2CFF-40EA-AC22-EF9B499F29AF}"/>
              </a:ext>
            </a:extLst>
          </p:cNvPr>
          <p:cNvSpPr>
            <a:spLocks noGrp="1"/>
          </p:cNvSpPr>
          <p:nvPr>
            <p:ph idx="1"/>
          </p:nvPr>
        </p:nvSpPr>
        <p:spPr/>
        <p:txBody>
          <a:bodyPr/>
          <a:lstStyle/>
          <a:p>
            <a:r>
              <a:rPr lang="en-US"/>
              <a:t>We want the Alloy Analyzer to constrain the instances per the constraints in Predicate and then determine if each instance satisfies the constraints in Generator. </a:t>
            </a:r>
            <a:br>
              <a:rPr lang="en-US"/>
            </a:br>
            <a:r>
              <a:rPr lang="en-US" i="1"/>
              <a:t>Hey Alloy Analyzer, if there is an instance that satisfies Predicate but not Generator, then show that instance</a:t>
            </a:r>
            <a:r>
              <a:rPr lang="en-US"/>
              <a:t>. </a:t>
            </a:r>
          </a:p>
          <a:p>
            <a:r>
              <a:rPr lang="en-US"/>
              <a:t>Also, we want the Alloy Analyzer to constrain the instances per the constraints in Generator and then determine if each instance satisfies the constraints in Predicate. </a:t>
            </a:r>
            <a:br>
              <a:rPr lang="en-US"/>
            </a:br>
            <a:r>
              <a:rPr lang="en-US" i="1"/>
              <a:t>Hey Alloy Analyzer, if there is an instance that satisfies Generator but not Predicate, then show that instance</a:t>
            </a:r>
            <a:r>
              <a:rPr lang="en-US"/>
              <a:t>.</a:t>
            </a:r>
          </a:p>
        </p:txBody>
      </p:sp>
    </p:spTree>
    <p:extLst>
      <p:ext uri="{BB962C8B-B14F-4D97-AF65-F5344CB8AC3E}">
        <p14:creationId xmlns:p14="http://schemas.microsoft.com/office/powerpoint/2010/main" val="4055795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BD65-DC61-4134-8E6E-29E73837B829}"/>
              </a:ext>
            </a:extLst>
          </p:cNvPr>
          <p:cNvSpPr>
            <a:spLocks noGrp="1"/>
          </p:cNvSpPr>
          <p:nvPr>
            <p:ph type="title"/>
          </p:nvPr>
        </p:nvSpPr>
        <p:spPr/>
        <p:txBody>
          <a:bodyPr/>
          <a:lstStyle/>
          <a:p>
            <a:r>
              <a:rPr lang="en-US"/>
              <a:t>Alloy assert</a:t>
            </a:r>
          </a:p>
        </p:txBody>
      </p:sp>
      <p:sp>
        <p:nvSpPr>
          <p:cNvPr id="3" name="Content Placeholder 2">
            <a:extLst>
              <a:ext uri="{FF2B5EF4-FFF2-40B4-BE49-F238E27FC236}">
                <a16:creationId xmlns:a16="http://schemas.microsoft.com/office/drawing/2014/main" id="{851E1DD3-0E1E-45D7-A47F-D80F2A299861}"/>
              </a:ext>
            </a:extLst>
          </p:cNvPr>
          <p:cNvSpPr>
            <a:spLocks noGrp="1"/>
          </p:cNvSpPr>
          <p:nvPr>
            <p:ph idx="1"/>
          </p:nvPr>
        </p:nvSpPr>
        <p:spPr>
          <a:xfrm>
            <a:off x="838200" y="1825625"/>
            <a:ext cx="10515600" cy="2314113"/>
          </a:xfrm>
        </p:spPr>
        <p:txBody>
          <a:bodyPr/>
          <a:lstStyle/>
          <a:p>
            <a:r>
              <a:rPr lang="en-US"/>
              <a:t>In other words, we want to assert: </a:t>
            </a:r>
            <a:r>
              <a:rPr lang="en-US" i="1"/>
              <a:t>For each instance that satisfies the constraints in Predicate, the instance will satisfy the constraints in Generator, and vice versa</a:t>
            </a:r>
            <a:r>
              <a:rPr lang="en-US"/>
              <a:t>.</a:t>
            </a:r>
          </a:p>
          <a:p>
            <a:r>
              <a:rPr lang="en-US"/>
              <a:t>The way to state assertions is with the </a:t>
            </a:r>
            <a:r>
              <a:rPr lang="en-US" b="1"/>
              <a:t>assert</a:t>
            </a:r>
            <a:r>
              <a:rPr lang="en-US"/>
              <a:t>. Here’s how to express the assertion:</a:t>
            </a:r>
          </a:p>
        </p:txBody>
      </p:sp>
      <p:sp>
        <p:nvSpPr>
          <p:cNvPr id="4" name="Rectangle 3">
            <a:extLst>
              <a:ext uri="{FF2B5EF4-FFF2-40B4-BE49-F238E27FC236}">
                <a16:creationId xmlns:a16="http://schemas.microsoft.com/office/drawing/2014/main" id="{58DBD015-F8F3-4FF5-A07E-14722C13EFF9}"/>
              </a:ext>
            </a:extLst>
          </p:cNvPr>
          <p:cNvSpPr/>
          <p:nvPr/>
        </p:nvSpPr>
        <p:spPr>
          <a:xfrm>
            <a:off x="1867592" y="4111717"/>
            <a:ext cx="3469179" cy="1200329"/>
          </a:xfrm>
          <a:prstGeom prst="rect">
            <a:avLst/>
          </a:prstGeom>
          <a:ln>
            <a:solidFill>
              <a:schemeClr val="bg1">
                <a:lumMod val="75000"/>
              </a:schemeClr>
            </a:solidFill>
          </a:ln>
        </p:spPr>
        <p:txBody>
          <a:bodyPr wrap="square">
            <a:spAutoFit/>
          </a:bodyPr>
          <a:lstStyle/>
          <a:p>
            <a:r>
              <a:rPr lang="en-US" sz="2400" b="1">
                <a:latin typeface="Calibri" panose="020F0502020204030204" pitchFamily="34" charset="0"/>
                <a:ea typeface="Calibri" panose="020F0502020204030204" pitchFamily="34" charset="0"/>
                <a:cs typeface="Times New Roman" panose="02020603050405020304" pitchFamily="18" charset="0"/>
              </a:rPr>
              <a:t>assert</a:t>
            </a:r>
            <a:r>
              <a:rPr lang="en-US" sz="2400">
                <a:latin typeface="Calibri" panose="020F0502020204030204" pitchFamily="34" charset="0"/>
                <a:ea typeface="Calibri" panose="020F0502020204030204" pitchFamily="34" charset="0"/>
                <a:cs typeface="Times New Roman" panose="02020603050405020304" pitchFamily="18" charset="0"/>
              </a:rPr>
              <a:t> Equivalent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Predicate </a:t>
            </a:r>
            <a:r>
              <a:rPr lang="en-US" sz="2400" b="1">
                <a:latin typeface="Calibri" panose="020F0502020204030204" pitchFamily="34" charset="0"/>
                <a:ea typeface="Calibri" panose="020F0502020204030204" pitchFamily="34" charset="0"/>
                <a:cs typeface="Times New Roman" panose="02020603050405020304" pitchFamily="18" charset="0"/>
              </a:rPr>
              <a:t>iff</a:t>
            </a:r>
            <a:r>
              <a:rPr lang="en-US" sz="2400">
                <a:latin typeface="Calibri" panose="020F0502020204030204" pitchFamily="34" charset="0"/>
                <a:ea typeface="Calibri" panose="020F0502020204030204" pitchFamily="34" charset="0"/>
                <a:cs typeface="Times New Roman" panose="02020603050405020304" pitchFamily="18" charset="0"/>
              </a:rPr>
              <a:t> Generator</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sp>
        <p:nvSpPr>
          <p:cNvPr id="5" name="Rectangle 4">
            <a:extLst>
              <a:ext uri="{FF2B5EF4-FFF2-40B4-BE49-F238E27FC236}">
                <a16:creationId xmlns:a16="http://schemas.microsoft.com/office/drawing/2014/main" id="{665AD65B-51AF-4967-9967-93A0772ECB54}"/>
              </a:ext>
            </a:extLst>
          </p:cNvPr>
          <p:cNvSpPr/>
          <p:nvPr/>
        </p:nvSpPr>
        <p:spPr>
          <a:xfrm>
            <a:off x="5508567" y="4111717"/>
            <a:ext cx="6096000" cy="2308324"/>
          </a:xfrm>
          <a:prstGeom prst="rect">
            <a:avLst/>
          </a:prstGeom>
        </p:spPr>
        <p:txBody>
          <a:bodyPr>
            <a:spAutoFit/>
          </a:bodyPr>
          <a:lstStyle/>
          <a:p>
            <a:r>
              <a:rPr lang="en-US">
                <a:latin typeface="Calibri" panose="020F0502020204030204" pitchFamily="34" charset="0"/>
                <a:ea typeface="Calibri" panose="020F0502020204030204" pitchFamily="34" charset="0"/>
                <a:cs typeface="Times New Roman" panose="02020603050405020304" pitchFamily="18" charset="0"/>
              </a:rPr>
              <a:t>It says this: If an instance satisfies the constraints specified in Predicate, then the instance will also satisfy the constraints specified in Generator, and vice versa. In other words, the instances represented by Predicate are the same instances represented by Generator. When the Alloy Analyzer is requested to check the assert, it responds with, “No counterexample found.” In other words, the Predicate model and the Generator model are equivalent. Wow!</a:t>
            </a:r>
            <a:endParaRPr lang="en-US"/>
          </a:p>
        </p:txBody>
      </p:sp>
    </p:spTree>
    <p:extLst>
      <p:ext uri="{BB962C8B-B14F-4D97-AF65-F5344CB8AC3E}">
        <p14:creationId xmlns:p14="http://schemas.microsoft.com/office/powerpoint/2010/main" val="3312419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78B8-EF44-49E1-BC13-A086127E46CC}"/>
              </a:ext>
            </a:extLst>
          </p:cNvPr>
          <p:cNvSpPr>
            <a:spLocks noGrp="1"/>
          </p:cNvSpPr>
          <p:nvPr>
            <p:ph type="title"/>
          </p:nvPr>
        </p:nvSpPr>
        <p:spPr/>
        <p:txBody>
          <a:bodyPr/>
          <a:lstStyle/>
          <a:p>
            <a:r>
              <a:rPr lang="en-US"/>
              <a:t>“run” a model, “check” an assert</a:t>
            </a:r>
          </a:p>
        </p:txBody>
      </p:sp>
      <p:sp>
        <p:nvSpPr>
          <p:cNvPr id="3" name="Content Placeholder 2">
            <a:extLst>
              <a:ext uri="{FF2B5EF4-FFF2-40B4-BE49-F238E27FC236}">
                <a16:creationId xmlns:a16="http://schemas.microsoft.com/office/drawing/2014/main" id="{9456A8B5-CD48-4D86-99B6-6556305E25BE}"/>
              </a:ext>
            </a:extLst>
          </p:cNvPr>
          <p:cNvSpPr>
            <a:spLocks noGrp="1"/>
          </p:cNvSpPr>
          <p:nvPr>
            <p:ph idx="1"/>
          </p:nvPr>
        </p:nvSpPr>
        <p:spPr/>
        <p:txBody>
          <a:bodyPr/>
          <a:lstStyle/>
          <a:p>
            <a:r>
              <a:rPr lang="en-US"/>
              <a:t>Use the </a:t>
            </a:r>
            <a:r>
              <a:rPr lang="en-US" b="1"/>
              <a:t>run</a:t>
            </a:r>
            <a:r>
              <a:rPr lang="en-US"/>
              <a:t> command to get the Alloy Analyzer to generate the instances that satisfy the model.</a:t>
            </a:r>
          </a:p>
          <a:p>
            <a:r>
              <a:rPr lang="en-US"/>
              <a:t>Use the </a:t>
            </a:r>
            <a:r>
              <a:rPr lang="en-US" b="1"/>
              <a:t>check</a:t>
            </a:r>
            <a:r>
              <a:rPr lang="en-US"/>
              <a:t> command to get the Alloy Analyzer to execute an assert. </a:t>
            </a:r>
          </a:p>
        </p:txBody>
      </p:sp>
    </p:spTree>
    <p:extLst>
      <p:ext uri="{BB962C8B-B14F-4D97-AF65-F5344CB8AC3E}">
        <p14:creationId xmlns:p14="http://schemas.microsoft.com/office/powerpoint/2010/main" val="361439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16764B-BC12-4221-92A8-AFD749DC0E1C}"/>
              </a:ext>
            </a:extLst>
          </p:cNvPr>
          <p:cNvSpPr/>
          <p:nvPr/>
        </p:nvSpPr>
        <p:spPr>
          <a:xfrm>
            <a:off x="1917469" y="308152"/>
            <a:ext cx="7492538" cy="6158737"/>
          </a:xfrm>
          <a:prstGeom prst="rect">
            <a:avLst/>
          </a:prstGeom>
          <a:ln>
            <a:solidFill>
              <a:schemeClr val="bg1">
                <a:lumMod val="75000"/>
              </a:schemeClr>
            </a:solidFill>
          </a:ln>
        </p:spPr>
        <p:txBody>
          <a:bodyPr wrap="square">
            <a:spAutoFit/>
          </a:bodyPr>
          <a:lstStyle/>
          <a:p>
            <a:pPr>
              <a:lnSpc>
                <a:spcPct val="107000"/>
              </a:lnSpc>
              <a:spcAft>
                <a:spcPts val="800"/>
              </a:spcAft>
            </a:pPr>
            <a:r>
              <a:rPr lang="en-US" b="1">
                <a:latin typeface="Calibri" panose="020F0502020204030204" pitchFamily="34" charset="0"/>
                <a:ea typeface="Calibri" panose="020F0502020204030204" pitchFamily="34" charset="0"/>
                <a:cs typeface="Times New Roman" panose="02020603050405020304" pitchFamily="18" charset="0"/>
              </a:rPr>
              <a:t>one</a:t>
            </a:r>
            <a:r>
              <a:rPr lang="en-US">
                <a:latin typeface="Calibri" panose="020F0502020204030204" pitchFamily="34" charset="0"/>
                <a:ea typeface="Calibri" panose="020F0502020204030204" pitchFamily="34" charset="0"/>
                <a:cs typeface="Times New Roman" panose="02020603050405020304" pitchFamily="18" charset="0"/>
              </a:rPr>
              <a:t> </a:t>
            </a:r>
            <a:r>
              <a:rPr lang="en-US" b="1">
                <a:latin typeface="Calibri" panose="020F0502020204030204" pitchFamily="34" charset="0"/>
                <a:ea typeface="Calibri" panose="020F0502020204030204" pitchFamily="34" charset="0"/>
                <a:cs typeface="Times New Roman" panose="02020603050405020304" pitchFamily="18" charset="0"/>
              </a:rPr>
              <a:t>sig</a:t>
            </a:r>
            <a:r>
              <a:rPr lang="en-US">
                <a:latin typeface="Calibri" panose="020F0502020204030204" pitchFamily="34" charset="0"/>
                <a:ea typeface="Calibri" panose="020F0502020204030204" pitchFamily="34" charset="0"/>
                <a:cs typeface="Times New Roman" panose="02020603050405020304" pitchFamily="18" charset="0"/>
              </a:rPr>
              <a:t> NumberLine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connections: </a:t>
            </a:r>
            <a:r>
              <a:rPr lang="en-US" b="1">
                <a:latin typeface="Calibri" panose="020F0502020204030204" pitchFamily="34" charset="0"/>
                <a:ea typeface="Calibri" panose="020F0502020204030204" pitchFamily="34" charset="0"/>
                <a:cs typeface="Times New Roman" panose="02020603050405020304" pitchFamily="18" charset="0"/>
              </a:rPr>
              <a:t>Int</a:t>
            </a:r>
            <a:r>
              <a:rPr lang="en-US">
                <a:latin typeface="Calibri" panose="020F0502020204030204" pitchFamily="34" charset="0"/>
                <a:ea typeface="Calibri" panose="020F0502020204030204" pitchFamily="34" charset="0"/>
                <a:cs typeface="Times New Roman" panose="02020603050405020304" pitchFamily="18" charset="0"/>
              </a:rPr>
              <a:t> -&gt; </a:t>
            </a:r>
            <a:r>
              <a:rPr lang="en-US" b="1">
                <a:latin typeface="Calibri" panose="020F0502020204030204" pitchFamily="34" charset="0"/>
                <a:ea typeface="Calibri" panose="020F0502020204030204" pitchFamily="34" charset="0"/>
                <a:cs typeface="Times New Roman" panose="02020603050405020304" pitchFamily="18" charset="0"/>
              </a:rPr>
              <a:t>Int</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b="1">
                <a:latin typeface="Calibri" panose="020F0502020204030204" pitchFamily="34" charset="0"/>
                <a:ea typeface="Calibri" panose="020F0502020204030204" pitchFamily="34" charset="0"/>
                <a:cs typeface="Times New Roman" panose="02020603050405020304" pitchFamily="18" charset="0"/>
              </a:rPr>
              <a:t>fact</a:t>
            </a:r>
            <a:r>
              <a:rPr lang="en-US">
                <a:latin typeface="Calibri" panose="020F0502020204030204" pitchFamily="34" charset="0"/>
                <a:ea typeface="Calibri" panose="020F0502020204030204" pitchFamily="34" charset="0"/>
                <a:cs typeface="Times New Roman" panose="02020603050405020304" pitchFamily="18" charset="0"/>
              </a:rPr>
              <a:t> Chain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a:t>
            </a:r>
            <a:r>
              <a:rPr lang="en-US" b="1">
                <a:latin typeface="Calibri" panose="020F0502020204030204" pitchFamily="34" charset="0"/>
                <a:ea typeface="Calibri" panose="020F0502020204030204" pitchFamily="34" charset="0"/>
                <a:cs typeface="Times New Roman" panose="02020603050405020304" pitchFamily="18" charset="0"/>
              </a:rPr>
              <a:t>all</a:t>
            </a:r>
            <a:r>
              <a:rPr lang="en-US">
                <a:latin typeface="Calibri" panose="020F0502020204030204" pitchFamily="34" charset="0"/>
                <a:ea typeface="Calibri" panose="020F0502020204030204" pitchFamily="34" charset="0"/>
                <a:cs typeface="Times New Roman" panose="02020603050405020304" pitchFamily="18" charset="0"/>
              </a:rPr>
              <a:t> i: </a:t>
            </a:r>
            <a:r>
              <a:rPr lang="en-US" b="1">
                <a:latin typeface="Calibri" panose="020F0502020204030204" pitchFamily="34" charset="0"/>
                <a:ea typeface="Calibri" panose="020F0502020204030204" pitchFamily="34" charset="0"/>
                <a:cs typeface="Times New Roman" panose="02020603050405020304" pitchFamily="18" charset="0"/>
              </a:rPr>
              <a:t>Int</a:t>
            </a:r>
            <a:r>
              <a:rPr lang="en-US">
                <a:latin typeface="Calibri" panose="020F0502020204030204" pitchFamily="34" charset="0"/>
                <a:ea typeface="Calibri" panose="020F0502020204030204" pitchFamily="34" charset="0"/>
                <a:cs typeface="Times New Roman" panose="02020603050405020304" pitchFamily="18" charset="0"/>
              </a:rPr>
              <a:t> | NumberLine.connections[i] = i.next.next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b="1">
                <a:latin typeface="Calibri" panose="020F0502020204030204" pitchFamily="34" charset="0"/>
                <a:ea typeface="Calibri" panose="020F0502020204030204" pitchFamily="34" charset="0"/>
                <a:cs typeface="Times New Roman" panose="02020603050405020304" pitchFamily="18" charset="0"/>
              </a:rPr>
              <a:t>one</a:t>
            </a:r>
            <a:r>
              <a:rPr lang="en-US">
                <a:latin typeface="Calibri" panose="020F0502020204030204" pitchFamily="34" charset="0"/>
                <a:ea typeface="Calibri" panose="020F0502020204030204" pitchFamily="34" charset="0"/>
                <a:cs typeface="Times New Roman" panose="02020603050405020304" pitchFamily="18" charset="0"/>
              </a:rPr>
              <a:t> </a:t>
            </a:r>
            <a:r>
              <a:rPr lang="en-US" b="1">
                <a:latin typeface="Calibri" panose="020F0502020204030204" pitchFamily="34" charset="0"/>
                <a:ea typeface="Calibri" panose="020F0502020204030204" pitchFamily="34" charset="0"/>
                <a:cs typeface="Times New Roman" panose="02020603050405020304" pitchFamily="18" charset="0"/>
              </a:rPr>
              <a:t>sig</a:t>
            </a:r>
            <a:r>
              <a:rPr lang="en-US">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members: </a:t>
            </a:r>
            <a:r>
              <a:rPr lang="en-US" b="1">
                <a:latin typeface="Calibri" panose="020F0502020204030204" pitchFamily="34" charset="0"/>
                <a:ea typeface="Calibri" panose="020F0502020204030204" pitchFamily="34" charset="0"/>
                <a:cs typeface="Times New Roman" panose="02020603050405020304" pitchFamily="18" charset="0"/>
              </a:rPr>
              <a:t>set</a:t>
            </a:r>
            <a:r>
              <a:rPr lang="en-US">
                <a:latin typeface="Calibri" panose="020F0502020204030204" pitchFamily="34" charset="0"/>
                <a:ea typeface="Calibri" panose="020F0502020204030204" pitchFamily="34" charset="0"/>
                <a:cs typeface="Times New Roman" panose="02020603050405020304" pitchFamily="18" charset="0"/>
              </a:rPr>
              <a:t> </a:t>
            </a:r>
            <a:r>
              <a:rPr lang="en-US" b="1">
                <a:latin typeface="Calibri" panose="020F0502020204030204" pitchFamily="34" charset="0"/>
                <a:ea typeface="Calibri" panose="020F0502020204030204" pitchFamily="34" charset="0"/>
                <a:cs typeface="Times New Roman" panose="02020603050405020304" pitchFamily="18" charset="0"/>
              </a:rPr>
              <a:t>Int</a:t>
            </a:r>
            <a:r>
              <a:rPr lang="en-US">
                <a:latin typeface="Calibri" panose="020F0502020204030204" pitchFamily="34" charset="0"/>
                <a:ea typeface="Calibri" panose="020F0502020204030204" pitchFamily="34" charset="0"/>
                <a:cs typeface="Times New Roman" panose="02020603050405020304" pitchFamily="18" charset="0"/>
              </a:rPr>
              <a:t>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b="1">
                <a:latin typeface="Calibri" panose="020F0502020204030204" pitchFamily="34" charset="0"/>
                <a:ea typeface="Calibri" panose="020F0502020204030204" pitchFamily="34" charset="0"/>
                <a:cs typeface="Times New Roman" panose="02020603050405020304" pitchFamily="18" charset="0"/>
              </a:rPr>
              <a:t>pred</a:t>
            </a:r>
            <a:r>
              <a:rPr lang="en-US">
                <a:latin typeface="Calibri" panose="020F0502020204030204" pitchFamily="34" charset="0"/>
                <a:ea typeface="Calibri" panose="020F0502020204030204" pitchFamily="34" charset="0"/>
                <a:cs typeface="Times New Roman" panose="02020603050405020304" pitchFamily="18" charset="0"/>
              </a:rPr>
              <a:t> Predicate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Non_negative_even_integers.members = {i: </a:t>
            </a:r>
            <a:r>
              <a:rPr lang="en-US" b="1">
                <a:latin typeface="Calibri" panose="020F0502020204030204" pitchFamily="34" charset="0"/>
                <a:ea typeface="Calibri" panose="020F0502020204030204" pitchFamily="34" charset="0"/>
                <a:cs typeface="Times New Roman" panose="02020603050405020304" pitchFamily="18" charset="0"/>
              </a:rPr>
              <a:t>Int</a:t>
            </a:r>
            <a:r>
              <a:rPr lang="en-US">
                <a:latin typeface="Calibri" panose="020F0502020204030204" pitchFamily="34" charset="0"/>
                <a:ea typeface="Calibri" panose="020F0502020204030204" pitchFamily="34" charset="0"/>
                <a:cs typeface="Times New Roman" panose="02020603050405020304" pitchFamily="18" charset="0"/>
              </a:rPr>
              <a:t> | i &gt;= 0 </a:t>
            </a:r>
            <a:r>
              <a:rPr lang="en-US" b="1">
                <a:latin typeface="Calibri" panose="020F0502020204030204" pitchFamily="34" charset="0"/>
                <a:ea typeface="Calibri" panose="020F0502020204030204" pitchFamily="34" charset="0"/>
                <a:cs typeface="Times New Roman" panose="02020603050405020304" pitchFamily="18" charset="0"/>
              </a:rPr>
              <a:t>and</a:t>
            </a:r>
            <a:r>
              <a:rPr lang="en-US">
                <a:latin typeface="Calibri" panose="020F0502020204030204" pitchFamily="34" charset="0"/>
                <a:ea typeface="Calibri" panose="020F0502020204030204" pitchFamily="34" charset="0"/>
                <a:cs typeface="Times New Roman" panose="02020603050405020304" pitchFamily="18" charset="0"/>
              </a:rPr>
              <a:t> (rem[i,2] = 0)}</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b="1">
                <a:latin typeface="Calibri" panose="020F0502020204030204" pitchFamily="34" charset="0"/>
                <a:ea typeface="Calibri" panose="020F0502020204030204" pitchFamily="34" charset="0"/>
                <a:cs typeface="Times New Roman" panose="02020603050405020304" pitchFamily="18" charset="0"/>
              </a:rPr>
              <a:t>pred</a:t>
            </a:r>
            <a:r>
              <a:rPr lang="en-US">
                <a:latin typeface="Calibri" panose="020F0502020204030204" pitchFamily="34" charset="0"/>
                <a:ea typeface="Calibri" panose="020F0502020204030204" pitchFamily="34" charset="0"/>
                <a:cs typeface="Times New Roman" panose="02020603050405020304" pitchFamily="18" charset="0"/>
              </a:rPr>
              <a:t> Generator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Non_negative_even_integers.members = 0.*(NumberLine.connections)</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a:t>
            </a:r>
          </a:p>
          <a:p>
            <a:r>
              <a:rPr lang="en-US" b="1">
                <a:latin typeface="Calibri" panose="020F0502020204030204" pitchFamily="34" charset="0"/>
                <a:ea typeface="Calibri" panose="020F0502020204030204" pitchFamily="34" charset="0"/>
                <a:cs typeface="Times New Roman" panose="02020603050405020304" pitchFamily="18" charset="0"/>
              </a:rPr>
              <a:t>assert</a:t>
            </a:r>
            <a:r>
              <a:rPr lang="en-US">
                <a:latin typeface="Calibri" panose="020F0502020204030204" pitchFamily="34" charset="0"/>
                <a:ea typeface="Calibri" panose="020F0502020204030204" pitchFamily="34" charset="0"/>
                <a:cs typeface="Times New Roman" panose="02020603050405020304" pitchFamily="18" charset="0"/>
              </a:rPr>
              <a:t> Equivalent {</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    Predicate </a:t>
            </a:r>
            <a:r>
              <a:rPr lang="en-US" b="1">
                <a:latin typeface="Calibri" panose="020F0502020204030204" pitchFamily="34" charset="0"/>
                <a:ea typeface="Calibri" panose="020F0502020204030204" pitchFamily="34" charset="0"/>
                <a:cs typeface="Times New Roman" panose="02020603050405020304" pitchFamily="18" charset="0"/>
              </a:rPr>
              <a:t>iff</a:t>
            </a:r>
            <a:r>
              <a:rPr lang="en-US">
                <a:latin typeface="Calibri" panose="020F0502020204030204" pitchFamily="34" charset="0"/>
                <a:ea typeface="Calibri" panose="020F0502020204030204" pitchFamily="34" charset="0"/>
                <a:cs typeface="Times New Roman" panose="02020603050405020304" pitchFamily="18" charset="0"/>
              </a:rPr>
              <a:t> Generator</a:t>
            </a:r>
            <a:br>
              <a:rPr lang="en-US">
                <a:latin typeface="Calibri" panose="020F0502020204030204" pitchFamily="34" charset="0"/>
                <a:ea typeface="Calibri" panose="020F0502020204030204" pitchFamily="34" charset="0"/>
                <a:cs typeface="Times New Roman" panose="02020603050405020304" pitchFamily="18" charset="0"/>
              </a:rPr>
            </a:br>
            <a:r>
              <a:rPr lang="en-US">
                <a:latin typeface="Calibri" panose="020F0502020204030204" pitchFamily="34" charset="0"/>
                <a:ea typeface="Calibri" panose="020F0502020204030204" pitchFamily="34" charset="0"/>
                <a:cs typeface="Times New Roman" panose="02020603050405020304" pitchFamily="18" charset="0"/>
              </a:rPr>
              <a:t>}</a:t>
            </a:r>
          </a:p>
          <a:p>
            <a:r>
              <a:rPr lang="en-US" b="1">
                <a:latin typeface="Calibri" panose="020F0502020204030204" pitchFamily="34" charset="0"/>
                <a:cs typeface="Times New Roman" panose="02020603050405020304" pitchFamily="18" charset="0"/>
              </a:rPr>
              <a:t>check</a:t>
            </a:r>
            <a:r>
              <a:rPr lang="en-US">
                <a:latin typeface="Calibri" panose="020F0502020204030204" pitchFamily="34" charset="0"/>
                <a:cs typeface="Times New Roman" panose="02020603050405020304" pitchFamily="18" charset="0"/>
              </a:rPr>
              <a:t> Equivalent</a:t>
            </a:r>
            <a:endParaRPr lang="en-US"/>
          </a:p>
        </p:txBody>
      </p:sp>
      <p:sp>
        <p:nvSpPr>
          <p:cNvPr id="5" name="AutoShape 57">
            <a:extLst>
              <a:ext uri="{FF2B5EF4-FFF2-40B4-BE49-F238E27FC236}">
                <a16:creationId xmlns:a16="http://schemas.microsoft.com/office/drawing/2014/main" id="{A42BE2E0-5DBD-43EB-B4B7-AF0FC2DDADF1}"/>
              </a:ext>
            </a:extLst>
          </p:cNvPr>
          <p:cNvSpPr>
            <a:spLocks noChangeArrowheads="1"/>
          </p:cNvSpPr>
          <p:nvPr/>
        </p:nvSpPr>
        <p:spPr bwMode="auto">
          <a:xfrm>
            <a:off x="10657551" y="5714510"/>
            <a:ext cx="954088" cy="733425"/>
          </a:xfrm>
          <a:prstGeom prst="cloudCallout">
            <a:avLst>
              <a:gd name="adj1" fmla="val -51333"/>
              <a:gd name="adj2" fmla="val 73810"/>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endParaRPr lang="en-US" altLang="en-US" sz="1600"/>
          </a:p>
        </p:txBody>
      </p:sp>
      <p:sp>
        <p:nvSpPr>
          <p:cNvPr id="6" name="Text Box 58">
            <a:extLst>
              <a:ext uri="{FF2B5EF4-FFF2-40B4-BE49-F238E27FC236}">
                <a16:creationId xmlns:a16="http://schemas.microsoft.com/office/drawing/2014/main" id="{02C6777C-8217-4D67-9454-3DF434E160CA}"/>
              </a:ext>
            </a:extLst>
          </p:cNvPr>
          <p:cNvSpPr txBox="1">
            <a:spLocks noChangeArrowheads="1"/>
          </p:cNvSpPr>
          <p:nvPr/>
        </p:nvSpPr>
        <p:spPr bwMode="auto">
          <a:xfrm>
            <a:off x="10794365" y="5857385"/>
            <a:ext cx="7280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100000"/>
              <a:buChar char="•"/>
              <a:defRPr sz="3200">
                <a:solidFill>
                  <a:schemeClr val="tx1"/>
                </a:solidFill>
                <a:latin typeface="Times New Roman" panose="02020603050405020304" pitchFamily="18" charset="0"/>
              </a:defRPr>
            </a:lvl1pPr>
            <a:lvl2pPr marL="742950" indent="-285750">
              <a:spcBef>
                <a:spcPct val="20000"/>
              </a:spcBef>
              <a:buSzPct val="100000"/>
              <a:buChar char="–"/>
              <a:defRPr sz="2800">
                <a:solidFill>
                  <a:schemeClr val="tx1"/>
                </a:solidFill>
                <a:latin typeface="Times New Roman" panose="02020603050405020304" pitchFamily="18" charset="0"/>
              </a:defRPr>
            </a:lvl2pPr>
            <a:lvl3pPr marL="1143000" indent="-228600">
              <a:spcBef>
                <a:spcPct val="20000"/>
              </a:spcBef>
              <a:buSzPct val="100000"/>
              <a:buChar char="•"/>
              <a:defRPr sz="2400">
                <a:solidFill>
                  <a:schemeClr val="tx1"/>
                </a:solidFill>
                <a:latin typeface="Times New Roman" panose="02020603050405020304" pitchFamily="18" charset="0"/>
              </a:defRPr>
            </a:lvl3pPr>
            <a:lvl4pPr marL="1600200" indent="-228600">
              <a:spcBef>
                <a:spcPct val="20000"/>
              </a:spcBef>
              <a:buSzPct val="100000"/>
              <a:buChar char="–"/>
              <a:defRPr sz="2000">
                <a:solidFill>
                  <a:schemeClr val="tx1"/>
                </a:solidFill>
                <a:latin typeface="Times New Roman" panose="02020603050405020304" pitchFamily="18" charset="0"/>
              </a:defRPr>
            </a:lvl4pPr>
            <a:lvl5pPr marL="2057400" indent="-228600">
              <a:spcBef>
                <a:spcPct val="20000"/>
              </a:spcBef>
              <a:buSzPct val="100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defRPr>
            </a:lvl9pPr>
          </a:lstStyle>
          <a:p>
            <a:pPr algn="ctr">
              <a:spcBef>
                <a:spcPct val="0"/>
              </a:spcBef>
              <a:buSzTx/>
              <a:buFontTx/>
              <a:buNone/>
            </a:pPr>
            <a:r>
              <a:rPr lang="en-US" altLang="en-US" sz="1200"/>
              <a:t>Do Lab4</a:t>
            </a:r>
            <a:endParaRPr lang="en-US" altLang="en-US" sz="1600"/>
          </a:p>
        </p:txBody>
      </p:sp>
    </p:spTree>
    <p:extLst>
      <p:ext uri="{BB962C8B-B14F-4D97-AF65-F5344CB8AC3E}">
        <p14:creationId xmlns:p14="http://schemas.microsoft.com/office/powerpoint/2010/main" val="1393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17DC-0E29-4885-A5D8-F9F016428930}"/>
              </a:ext>
            </a:extLst>
          </p:cNvPr>
          <p:cNvSpPr>
            <a:spLocks noGrp="1"/>
          </p:cNvSpPr>
          <p:nvPr>
            <p:ph type="title"/>
          </p:nvPr>
        </p:nvSpPr>
        <p:spPr/>
        <p:txBody>
          <a:bodyPr/>
          <a:lstStyle/>
          <a:p>
            <a:r>
              <a:rPr lang="en-US"/>
              <a:t>3 ways to specify a set</a:t>
            </a:r>
          </a:p>
        </p:txBody>
      </p:sp>
      <p:sp>
        <p:nvSpPr>
          <p:cNvPr id="3" name="Content Placeholder 2">
            <a:extLst>
              <a:ext uri="{FF2B5EF4-FFF2-40B4-BE49-F238E27FC236}">
                <a16:creationId xmlns:a16="http://schemas.microsoft.com/office/drawing/2014/main" id="{93C5D875-DB3E-49F5-AE60-95A62EEB76DD}"/>
              </a:ext>
            </a:extLst>
          </p:cNvPr>
          <p:cNvSpPr>
            <a:spLocks noGrp="1"/>
          </p:cNvSpPr>
          <p:nvPr>
            <p:ph idx="1"/>
          </p:nvPr>
        </p:nvSpPr>
        <p:spPr/>
        <p:txBody>
          <a:bodyPr/>
          <a:lstStyle/>
          <a:p>
            <a:r>
              <a:rPr lang="en-US"/>
              <a:t>If you pick up a math book about sets, one of the first things you will learn is that there are 3 ways that sets can be specified:</a:t>
            </a:r>
          </a:p>
          <a:p>
            <a:pPr marL="914400" lvl="1" indent="-457200">
              <a:buFont typeface="+mj-lt"/>
              <a:buAutoNum type="arabicPeriod"/>
            </a:pPr>
            <a:r>
              <a:rPr lang="en-US"/>
              <a:t>List (enumerate) its members.</a:t>
            </a:r>
          </a:p>
          <a:p>
            <a:pPr marL="914400" lvl="1" indent="-457200">
              <a:buFont typeface="+mj-lt"/>
              <a:buAutoNum type="arabicPeriod"/>
            </a:pPr>
            <a:r>
              <a:rPr lang="en-US"/>
              <a:t>State a property which an object must have to qualify as a member of it.</a:t>
            </a:r>
          </a:p>
          <a:p>
            <a:pPr marL="914400" lvl="1" indent="-457200">
              <a:buFont typeface="+mj-lt"/>
              <a:buAutoNum type="arabicPeriod"/>
            </a:pPr>
            <a:r>
              <a:rPr lang="en-US"/>
              <a:t>Define a set of rules which generate its members.</a:t>
            </a:r>
          </a:p>
          <a:p>
            <a:r>
              <a:rPr lang="en-US"/>
              <a:t>Using each of those 3 ways, let’s create a model of the set of non-negative even numbers. </a:t>
            </a:r>
          </a:p>
          <a:p>
            <a:r>
              <a:rPr lang="en-US"/>
              <a:t>After creating the models we will use the Alloy Analyzer to compare two models for equivalency (i.e., do the models generate the same instances).</a:t>
            </a:r>
          </a:p>
        </p:txBody>
      </p:sp>
    </p:spTree>
    <p:extLst>
      <p:ext uri="{BB962C8B-B14F-4D97-AF65-F5344CB8AC3E}">
        <p14:creationId xmlns:p14="http://schemas.microsoft.com/office/powerpoint/2010/main" val="91895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051E1-7D3C-4604-B2DF-D60EE656FA7D}"/>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7E87C4A9-6714-462B-A50F-69FE81223874}"/>
              </a:ext>
            </a:extLst>
          </p:cNvPr>
          <p:cNvSpPr>
            <a:spLocks noGrp="1"/>
          </p:cNvSpPr>
          <p:nvPr>
            <p:ph idx="1"/>
          </p:nvPr>
        </p:nvSpPr>
        <p:spPr/>
        <p:txBody>
          <a:bodyPr/>
          <a:lstStyle/>
          <a:p>
            <a:r>
              <a:rPr lang="en-US"/>
              <a:t>Model this instance: 0, 2, 4, …</a:t>
            </a:r>
          </a:p>
        </p:txBody>
      </p:sp>
    </p:spTree>
    <p:extLst>
      <p:ext uri="{BB962C8B-B14F-4D97-AF65-F5344CB8AC3E}">
        <p14:creationId xmlns:p14="http://schemas.microsoft.com/office/powerpoint/2010/main" val="423085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103D89-BE6F-4269-8FE1-CEDCAAD0C023}"/>
              </a:ext>
            </a:extLst>
          </p:cNvPr>
          <p:cNvSpPr>
            <a:spLocks noGrp="1"/>
          </p:cNvSpPr>
          <p:nvPr>
            <p:ph type="ctrTitle"/>
          </p:nvPr>
        </p:nvSpPr>
        <p:spPr/>
        <p:txBody>
          <a:bodyPr/>
          <a:lstStyle/>
          <a:p>
            <a:r>
              <a:rPr lang="en-US"/>
              <a:t>List Model</a:t>
            </a:r>
          </a:p>
        </p:txBody>
      </p:sp>
    </p:spTree>
    <p:extLst>
      <p:ext uri="{BB962C8B-B14F-4D97-AF65-F5344CB8AC3E}">
        <p14:creationId xmlns:p14="http://schemas.microsoft.com/office/powerpoint/2010/main" val="284818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A480-8710-4EEB-BDC4-F29F7452E08A}"/>
              </a:ext>
            </a:extLst>
          </p:cNvPr>
          <p:cNvSpPr>
            <a:spLocks noGrp="1"/>
          </p:cNvSpPr>
          <p:nvPr>
            <p:ph type="title"/>
          </p:nvPr>
        </p:nvSpPr>
        <p:spPr/>
        <p:txBody>
          <a:bodyPr>
            <a:normAutofit fontScale="90000"/>
          </a:bodyPr>
          <a:lstStyle/>
          <a:p>
            <a:r>
              <a:rPr lang="en-US"/>
              <a:t>Let’s start simple. Instead of modeling an infinite list, let’s model this finite list: 0, 2, 4, 6.</a:t>
            </a:r>
          </a:p>
        </p:txBody>
      </p:sp>
      <p:sp>
        <p:nvSpPr>
          <p:cNvPr id="4" name="Rectangle 3">
            <a:extLst>
              <a:ext uri="{FF2B5EF4-FFF2-40B4-BE49-F238E27FC236}">
                <a16:creationId xmlns:a16="http://schemas.microsoft.com/office/drawing/2014/main" id="{6C7A3007-94DE-4A60-975C-6BC90C078F20}"/>
              </a:ext>
            </a:extLst>
          </p:cNvPr>
          <p:cNvSpPr/>
          <p:nvPr/>
        </p:nvSpPr>
        <p:spPr>
          <a:xfrm>
            <a:off x="1717964" y="1920145"/>
            <a:ext cx="7309658" cy="3037883"/>
          </a:xfrm>
          <a:prstGeom prst="rect">
            <a:avLst/>
          </a:prstGeom>
          <a:ln>
            <a:solidFill>
              <a:schemeClr val="bg1">
                <a:lumMod val="7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members: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Int</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List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0 + 2 + 4 + 6</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sp>
        <p:nvSpPr>
          <p:cNvPr id="5" name="Rectangle 4">
            <a:extLst>
              <a:ext uri="{FF2B5EF4-FFF2-40B4-BE49-F238E27FC236}">
                <a16:creationId xmlns:a16="http://schemas.microsoft.com/office/drawing/2014/main" id="{A3AF6CE6-ED96-4A05-97ED-5DB370A3F952}"/>
              </a:ext>
            </a:extLst>
          </p:cNvPr>
          <p:cNvSpPr/>
          <p:nvPr/>
        </p:nvSpPr>
        <p:spPr>
          <a:xfrm>
            <a:off x="669175" y="5197792"/>
            <a:ext cx="10801003" cy="1200329"/>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The signature declaration defines a set named </a:t>
            </a:r>
            <a:r>
              <a:rPr lang="en-US" sz="2400">
                <a:latin typeface="Courier New" panose="02070309020205020404" pitchFamily="49" charset="0"/>
                <a:ea typeface="Calibri" panose="020F0502020204030204" pitchFamily="34" charset="0"/>
              </a:rPr>
              <a:t>Non_negative_even_integers</a:t>
            </a:r>
            <a:r>
              <a:rPr lang="en-US" sz="2400">
                <a:latin typeface="Calibri" panose="020F0502020204030204" pitchFamily="34" charset="0"/>
                <a:ea typeface="Calibri" panose="020F0502020204030204" pitchFamily="34" charset="0"/>
                <a:cs typeface="Times New Roman" panose="02020603050405020304" pitchFamily="18" charset="0"/>
              </a:rPr>
              <a:t>. The set has just </a:t>
            </a: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member. It has one field called </a:t>
            </a:r>
            <a:r>
              <a:rPr lang="en-US" sz="2400">
                <a:latin typeface="Courier New" panose="02070309020205020404" pitchFamily="49" charset="0"/>
                <a:ea typeface="Calibri" panose="020F0502020204030204" pitchFamily="34" charset="0"/>
              </a:rPr>
              <a:t>members</a:t>
            </a:r>
            <a:r>
              <a:rPr lang="en-US" sz="2400">
                <a:latin typeface="Calibri" panose="020F0502020204030204" pitchFamily="34" charset="0"/>
                <a:ea typeface="Calibri" panose="020F0502020204030204" pitchFamily="34" charset="0"/>
                <a:cs typeface="Times New Roman" panose="02020603050405020304" pitchFamily="18" charset="0"/>
              </a:rPr>
              <a:t> whose value is a set of </a:t>
            </a:r>
            <a:r>
              <a:rPr lang="en-US" sz="2400" b="1">
                <a:latin typeface="Calibri" panose="020F0502020204030204" pitchFamily="34" charset="0"/>
                <a:ea typeface="Calibri" panose="020F0502020204030204" pitchFamily="34" charset="0"/>
                <a:cs typeface="Times New Roman" panose="02020603050405020304" pitchFamily="18" charset="0"/>
              </a:rPr>
              <a:t>Int</a:t>
            </a:r>
            <a:r>
              <a:rPr lang="en-US" sz="2400">
                <a:latin typeface="Calibri" panose="020F0502020204030204" pitchFamily="34" charset="0"/>
                <a:ea typeface="Calibri" panose="020F0502020204030204" pitchFamily="34" charset="0"/>
                <a:cs typeface="Times New Roman" panose="02020603050405020304" pitchFamily="18" charset="0"/>
              </a:rPr>
              <a:t> (integers). The </a:t>
            </a: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constrains the content of </a:t>
            </a:r>
            <a:r>
              <a:rPr lang="en-US" sz="2400">
                <a:latin typeface="Courier New" panose="02070309020205020404" pitchFamily="49" charset="0"/>
                <a:ea typeface="Calibri" panose="020F0502020204030204" pitchFamily="34" charset="0"/>
              </a:rPr>
              <a:t>members</a:t>
            </a:r>
            <a:r>
              <a:rPr lang="en-US" sz="2400">
                <a:latin typeface="Calibri" panose="020F0502020204030204" pitchFamily="34" charset="0"/>
                <a:ea typeface="Calibri" panose="020F0502020204030204" pitchFamily="34" charset="0"/>
                <a:cs typeface="Times New Roman" panose="02020603050405020304" pitchFamily="18" charset="0"/>
              </a:rPr>
              <a:t> to (0, 2, 4, 6).</a:t>
            </a:r>
            <a:endParaRPr lang="en-US" sz="2400"/>
          </a:p>
        </p:txBody>
      </p:sp>
    </p:spTree>
    <p:extLst>
      <p:ext uri="{BB962C8B-B14F-4D97-AF65-F5344CB8AC3E}">
        <p14:creationId xmlns:p14="http://schemas.microsoft.com/office/powerpoint/2010/main" val="238105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B0BC01-F2A1-4106-95AD-881FCE37E308}"/>
              </a:ext>
            </a:extLst>
          </p:cNvPr>
          <p:cNvSpPr/>
          <p:nvPr/>
        </p:nvSpPr>
        <p:spPr>
          <a:xfrm>
            <a:off x="1352204" y="240974"/>
            <a:ext cx="7309658" cy="3037883"/>
          </a:xfrm>
          <a:prstGeom prst="rect">
            <a:avLst/>
          </a:prstGeom>
          <a:ln>
            <a:solidFill>
              <a:schemeClr val="bg1">
                <a:lumMod val="7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members: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Int</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List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0 + 2 + 4 + 6</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cxnSp>
        <p:nvCxnSpPr>
          <p:cNvPr id="5" name="Straight Arrow Connector 4">
            <a:extLst>
              <a:ext uri="{FF2B5EF4-FFF2-40B4-BE49-F238E27FC236}">
                <a16:creationId xmlns:a16="http://schemas.microsoft.com/office/drawing/2014/main" id="{23BBA53C-1A5A-4230-A0CF-0C5B6EE0D33D}"/>
              </a:ext>
            </a:extLst>
          </p:cNvPr>
          <p:cNvCxnSpPr/>
          <p:nvPr/>
        </p:nvCxnSpPr>
        <p:spPr>
          <a:xfrm flipV="1">
            <a:off x="7182196" y="2344189"/>
            <a:ext cx="0" cy="12967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A9DEDBD-8BB3-474C-AD20-045B90D5C419}"/>
              </a:ext>
            </a:extLst>
          </p:cNvPr>
          <p:cNvSpPr txBox="1"/>
          <p:nvPr/>
        </p:nvSpPr>
        <p:spPr>
          <a:xfrm>
            <a:off x="6882939" y="3790604"/>
            <a:ext cx="4954385" cy="830997"/>
          </a:xfrm>
          <a:prstGeom prst="rect">
            <a:avLst/>
          </a:prstGeom>
          <a:noFill/>
        </p:spPr>
        <p:txBody>
          <a:bodyPr wrap="square" rtlCol="0">
            <a:spAutoFit/>
          </a:bodyPr>
          <a:lstStyle/>
          <a:p>
            <a:r>
              <a:rPr lang="en-US" sz="2400"/>
              <a:t>The plus symbol ( + ) means set union. 0 and 2 aren’t sets, right?</a:t>
            </a:r>
          </a:p>
        </p:txBody>
      </p:sp>
    </p:spTree>
    <p:extLst>
      <p:ext uri="{BB962C8B-B14F-4D97-AF65-F5344CB8AC3E}">
        <p14:creationId xmlns:p14="http://schemas.microsoft.com/office/powerpoint/2010/main" val="209124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B0BC01-F2A1-4106-95AD-881FCE37E308}"/>
              </a:ext>
            </a:extLst>
          </p:cNvPr>
          <p:cNvSpPr/>
          <p:nvPr/>
        </p:nvSpPr>
        <p:spPr>
          <a:xfrm>
            <a:off x="1352204" y="240974"/>
            <a:ext cx="7309658" cy="3037883"/>
          </a:xfrm>
          <a:prstGeom prst="rect">
            <a:avLst/>
          </a:prstGeom>
          <a:ln>
            <a:solidFill>
              <a:schemeClr val="bg1">
                <a:lumMod val="75000"/>
              </a:schemeClr>
            </a:solidFill>
          </a:ln>
        </p:spPr>
        <p:txBody>
          <a:bodyPr wrap="square">
            <a:spAutoFit/>
          </a:bodyPr>
          <a:lstStyle/>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one</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sig</a:t>
            </a: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members: </a:t>
            </a:r>
            <a:r>
              <a:rPr lang="en-US" sz="2400" b="1">
                <a:latin typeface="Calibri" panose="020F0502020204030204" pitchFamily="34" charset="0"/>
                <a:ea typeface="Calibri" panose="020F0502020204030204" pitchFamily="34" charset="0"/>
                <a:cs typeface="Times New Roman" panose="02020603050405020304" pitchFamily="18" charset="0"/>
              </a:rPr>
              <a:t>set</a:t>
            </a:r>
            <a:r>
              <a:rPr lang="en-US" sz="2400">
                <a:latin typeface="Calibri" panose="020F0502020204030204" pitchFamily="34" charset="0"/>
                <a:ea typeface="Calibri" panose="020F0502020204030204" pitchFamily="34" charset="0"/>
                <a:cs typeface="Times New Roman" panose="02020603050405020304" pitchFamily="18" charset="0"/>
              </a:rPr>
              <a:t> </a:t>
            </a:r>
            <a:r>
              <a:rPr lang="en-US" sz="2400" b="1">
                <a:latin typeface="Calibri" panose="020F0502020204030204" pitchFamily="34" charset="0"/>
                <a:ea typeface="Calibri" panose="020F0502020204030204" pitchFamily="34" charset="0"/>
                <a:cs typeface="Times New Roman" panose="02020603050405020304" pitchFamily="18" charset="0"/>
              </a:rPr>
              <a:t>Int</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400" b="1">
                <a:latin typeface="Calibri" panose="020F0502020204030204" pitchFamily="34" charset="0"/>
                <a:ea typeface="Calibri" panose="020F0502020204030204" pitchFamily="34" charset="0"/>
                <a:cs typeface="Times New Roman" panose="02020603050405020304" pitchFamily="18" charset="0"/>
              </a:rPr>
              <a:t>fact</a:t>
            </a:r>
            <a:r>
              <a:rPr lang="en-US" sz="2400">
                <a:latin typeface="Calibri" panose="020F0502020204030204" pitchFamily="34" charset="0"/>
                <a:ea typeface="Calibri" panose="020F0502020204030204" pitchFamily="34" charset="0"/>
                <a:cs typeface="Times New Roman" panose="02020603050405020304" pitchFamily="18" charset="0"/>
              </a:rPr>
              <a:t> List {</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    Non_negative_even_integers.members = 0 + 2 + 4 + 6</a:t>
            </a:r>
            <a:br>
              <a:rPr lang="en-US" sz="2400">
                <a:latin typeface="Calibri" panose="020F0502020204030204" pitchFamily="34" charset="0"/>
                <a:ea typeface="Calibri" panose="020F0502020204030204" pitchFamily="34" charset="0"/>
                <a:cs typeface="Times New Roman" panose="02020603050405020304" pitchFamily="18" charset="0"/>
              </a:rPr>
            </a:br>
            <a:r>
              <a:rPr lang="en-US" sz="2400">
                <a:latin typeface="Calibri" panose="020F0502020204030204" pitchFamily="34" charset="0"/>
                <a:ea typeface="Calibri" panose="020F0502020204030204" pitchFamily="34" charset="0"/>
                <a:cs typeface="Times New Roman" panose="02020603050405020304" pitchFamily="18" charset="0"/>
              </a:rPr>
              <a:t>}</a:t>
            </a:r>
          </a:p>
          <a:p>
            <a:r>
              <a:rPr lang="en-US" sz="2400" b="1">
                <a:latin typeface="Calibri" panose="020F0502020204030204" pitchFamily="34" charset="0"/>
                <a:ea typeface="Calibri" panose="020F0502020204030204" pitchFamily="34" charset="0"/>
                <a:cs typeface="Times New Roman" panose="02020603050405020304" pitchFamily="18" charset="0"/>
              </a:rPr>
              <a:t>run</a:t>
            </a:r>
            <a:r>
              <a:rPr lang="en-US" sz="2400">
                <a:latin typeface="Calibri" panose="020F0502020204030204" pitchFamily="34" charset="0"/>
                <a:ea typeface="Calibri" panose="020F0502020204030204" pitchFamily="34" charset="0"/>
                <a:cs typeface="Times New Roman" panose="02020603050405020304" pitchFamily="18" charset="0"/>
              </a:rPr>
              <a:t> {}</a:t>
            </a:r>
            <a:endParaRPr lang="en-US" sz="2400"/>
          </a:p>
        </p:txBody>
      </p:sp>
      <p:cxnSp>
        <p:nvCxnSpPr>
          <p:cNvPr id="5" name="Straight Arrow Connector 4">
            <a:extLst>
              <a:ext uri="{FF2B5EF4-FFF2-40B4-BE49-F238E27FC236}">
                <a16:creationId xmlns:a16="http://schemas.microsoft.com/office/drawing/2014/main" id="{23BBA53C-1A5A-4230-A0CF-0C5B6EE0D33D}"/>
              </a:ext>
            </a:extLst>
          </p:cNvPr>
          <p:cNvCxnSpPr/>
          <p:nvPr/>
        </p:nvCxnSpPr>
        <p:spPr>
          <a:xfrm flipV="1">
            <a:off x="7182196" y="2344189"/>
            <a:ext cx="0" cy="12967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A9DEDBD-8BB3-474C-AD20-045B90D5C419}"/>
              </a:ext>
            </a:extLst>
          </p:cNvPr>
          <p:cNvSpPr txBox="1"/>
          <p:nvPr/>
        </p:nvSpPr>
        <p:spPr>
          <a:xfrm>
            <a:off x="6882939" y="3790604"/>
            <a:ext cx="4954385" cy="2308324"/>
          </a:xfrm>
          <a:prstGeom prst="rect">
            <a:avLst/>
          </a:prstGeom>
          <a:noFill/>
        </p:spPr>
        <p:txBody>
          <a:bodyPr wrap="square" rtlCol="0">
            <a:spAutoFit/>
          </a:bodyPr>
          <a:lstStyle/>
          <a:p>
            <a:r>
              <a:rPr lang="en-US" sz="2400"/>
              <a:t>The plus symbol ( + ) means set union. 0 and 2 aren’t sets, right?</a:t>
            </a:r>
          </a:p>
          <a:p>
            <a:r>
              <a:rPr lang="en-US" sz="2400">
                <a:solidFill>
                  <a:srgbClr val="FF0000"/>
                </a:solidFill>
              </a:rPr>
              <a:t>Answer: In Alloy each value is a set, i.e., 0 is {0}, 1 is {1}, and 0 + 1 is the union of the set {0} with the set {1}, yielding the set {0, 1}.</a:t>
            </a:r>
          </a:p>
        </p:txBody>
      </p:sp>
    </p:spTree>
    <p:extLst>
      <p:ext uri="{BB962C8B-B14F-4D97-AF65-F5344CB8AC3E}">
        <p14:creationId xmlns:p14="http://schemas.microsoft.com/office/powerpoint/2010/main" val="3635046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A934-1740-4D0D-8F14-196A2E6DF65E}"/>
              </a:ext>
            </a:extLst>
          </p:cNvPr>
          <p:cNvSpPr>
            <a:spLocks noGrp="1"/>
          </p:cNvSpPr>
          <p:nvPr>
            <p:ph type="ctrTitle"/>
          </p:nvPr>
        </p:nvSpPr>
        <p:spPr/>
        <p:txBody>
          <a:bodyPr/>
          <a:lstStyle/>
          <a:p>
            <a:r>
              <a:rPr lang="en-US"/>
              <a:t>Predicate Model</a:t>
            </a:r>
          </a:p>
        </p:txBody>
      </p:sp>
    </p:spTree>
    <p:extLst>
      <p:ext uri="{BB962C8B-B14F-4D97-AF65-F5344CB8AC3E}">
        <p14:creationId xmlns:p14="http://schemas.microsoft.com/office/powerpoint/2010/main" val="3141457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1477</Words>
  <Application>Microsoft Office PowerPoint</Application>
  <PresentationFormat>Widescreen</PresentationFormat>
  <Paragraphs>131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Courier New</vt:lpstr>
      <vt:lpstr>Times New Roman</vt:lpstr>
      <vt:lpstr>Office Theme</vt:lpstr>
      <vt:lpstr>Model the non-negative even integers</vt:lpstr>
      <vt:lpstr>Sets are really important in Alloy</vt:lpstr>
      <vt:lpstr>3 ways to specify a set</vt:lpstr>
      <vt:lpstr>Problem statement</vt:lpstr>
      <vt:lpstr>List Model</vt:lpstr>
      <vt:lpstr>Let’s start simple. Instead of modeling an infinite list, let’s model this finite list: 0, 2, 4, 6.</vt:lpstr>
      <vt:lpstr>PowerPoint Presentation</vt:lpstr>
      <vt:lpstr>PowerPoint Presentation</vt:lpstr>
      <vt:lpstr>Predicate Model</vt:lpstr>
      <vt:lpstr>This model will be better than the last model</vt:lpstr>
      <vt:lpstr>Defining properties</vt:lpstr>
      <vt:lpstr>Here is the Alloy model</vt:lpstr>
      <vt:lpstr>Generator Model</vt:lpstr>
      <vt:lpstr>Number line</vt:lpstr>
      <vt:lpstr>How to model a number line?</vt:lpstr>
      <vt:lpstr>Here is an Alloy model of the number line:</vt:lpstr>
      <vt:lpstr>Don’t want the value of connections to be all possible (int, int) pairs</vt:lpstr>
      <vt:lpstr>We are ready to model the desired list of non-negative even integers</vt:lpstr>
      <vt:lpstr>Equivalence of the Predicate and Generator Models</vt:lpstr>
      <vt:lpstr>Predicate model &amp; Generator model</vt:lpstr>
      <vt:lpstr>Need to show the instances are the same</vt:lpstr>
      <vt:lpstr>Constraints in a pred are only applied when pred is called</vt:lpstr>
      <vt:lpstr>Put constraints in preds</vt:lpstr>
      <vt:lpstr>We want to express this</vt:lpstr>
      <vt:lpstr>Alloy assert</vt:lpstr>
      <vt:lpstr>“run” a model, “check” an assert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the set of non-negative even integers</dc:title>
  <dc:creator>Costello, Roger L.</dc:creator>
  <cp:lastModifiedBy>Costello, Roger L.</cp:lastModifiedBy>
  <cp:revision>42</cp:revision>
  <dcterms:created xsi:type="dcterms:W3CDTF">2018-02-08T09:33:01Z</dcterms:created>
  <dcterms:modified xsi:type="dcterms:W3CDTF">2018-04-25T10:22:17Z</dcterms:modified>
</cp:coreProperties>
</file>